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53" r:id="rId2"/>
  </p:sldMasterIdLst>
  <p:notesMasterIdLst>
    <p:notesMasterId r:id="rId4"/>
  </p:notesMasterIdLst>
  <p:handoutMasterIdLst>
    <p:handoutMasterId r:id="rId5"/>
  </p:handoutMasterIdLst>
  <p:sldIdLst>
    <p:sldId id="258" r:id="rId3"/>
  </p:sldIdLst>
  <p:sldSz cx="43891200" cy="32918400"/>
  <p:notesSz cx="6858000" cy="9144000"/>
  <p:defaultTextStyle>
    <a:defPPr>
      <a:defRPr lang="en-US"/>
    </a:defPPr>
    <a:lvl1pPr marL="0" algn="l" defTabSz="4388900" rtl="0" eaLnBrk="1" latinLnBrk="0" hangingPunct="1">
      <a:defRPr sz="8600" kern="1200">
        <a:solidFill>
          <a:schemeClr val="tx1"/>
        </a:solidFill>
        <a:latin typeface="+mn-lt"/>
        <a:ea typeface="+mn-ea"/>
        <a:cs typeface="+mn-cs"/>
      </a:defRPr>
    </a:lvl1pPr>
    <a:lvl2pPr marL="2194451" algn="l" defTabSz="4388900" rtl="0" eaLnBrk="1" latinLnBrk="0" hangingPunct="1">
      <a:defRPr sz="8600" kern="1200">
        <a:solidFill>
          <a:schemeClr val="tx1"/>
        </a:solidFill>
        <a:latin typeface="+mn-lt"/>
        <a:ea typeface="+mn-ea"/>
        <a:cs typeface="+mn-cs"/>
      </a:defRPr>
    </a:lvl2pPr>
    <a:lvl3pPr marL="4388900" algn="l" defTabSz="4388900" rtl="0" eaLnBrk="1" latinLnBrk="0" hangingPunct="1">
      <a:defRPr sz="8600" kern="1200">
        <a:solidFill>
          <a:schemeClr val="tx1"/>
        </a:solidFill>
        <a:latin typeface="+mn-lt"/>
        <a:ea typeface="+mn-ea"/>
        <a:cs typeface="+mn-cs"/>
      </a:defRPr>
    </a:lvl3pPr>
    <a:lvl4pPr marL="6583351" algn="l" defTabSz="4388900" rtl="0" eaLnBrk="1" latinLnBrk="0" hangingPunct="1">
      <a:defRPr sz="8600" kern="1200">
        <a:solidFill>
          <a:schemeClr val="tx1"/>
        </a:solidFill>
        <a:latin typeface="+mn-lt"/>
        <a:ea typeface="+mn-ea"/>
        <a:cs typeface="+mn-cs"/>
      </a:defRPr>
    </a:lvl4pPr>
    <a:lvl5pPr marL="8777801" algn="l" defTabSz="4388900" rtl="0" eaLnBrk="1" latinLnBrk="0" hangingPunct="1">
      <a:defRPr sz="8600" kern="1200">
        <a:solidFill>
          <a:schemeClr val="tx1"/>
        </a:solidFill>
        <a:latin typeface="+mn-lt"/>
        <a:ea typeface="+mn-ea"/>
        <a:cs typeface="+mn-cs"/>
      </a:defRPr>
    </a:lvl5pPr>
    <a:lvl6pPr marL="10972252" algn="l" defTabSz="4388900" rtl="0" eaLnBrk="1" latinLnBrk="0" hangingPunct="1">
      <a:defRPr sz="8600" kern="1200">
        <a:solidFill>
          <a:schemeClr val="tx1"/>
        </a:solidFill>
        <a:latin typeface="+mn-lt"/>
        <a:ea typeface="+mn-ea"/>
        <a:cs typeface="+mn-cs"/>
      </a:defRPr>
    </a:lvl6pPr>
    <a:lvl7pPr marL="13166703" algn="l" defTabSz="4388900" rtl="0" eaLnBrk="1" latinLnBrk="0" hangingPunct="1">
      <a:defRPr sz="8600" kern="1200">
        <a:solidFill>
          <a:schemeClr val="tx1"/>
        </a:solidFill>
        <a:latin typeface="+mn-lt"/>
        <a:ea typeface="+mn-ea"/>
        <a:cs typeface="+mn-cs"/>
      </a:defRPr>
    </a:lvl7pPr>
    <a:lvl8pPr marL="15361152" algn="l" defTabSz="4388900" rtl="0" eaLnBrk="1" latinLnBrk="0" hangingPunct="1">
      <a:defRPr sz="8600" kern="1200">
        <a:solidFill>
          <a:schemeClr val="tx1"/>
        </a:solidFill>
        <a:latin typeface="+mn-lt"/>
        <a:ea typeface="+mn-ea"/>
        <a:cs typeface="+mn-cs"/>
      </a:defRPr>
    </a:lvl8pPr>
    <a:lvl9pPr marL="17555603" algn="l" defTabSz="4388900" rtl="0" eaLnBrk="1" latinLnBrk="0" hangingPunct="1">
      <a:defRPr sz="8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18">
          <p15:clr>
            <a:srgbClr val="A4A3A4"/>
          </p15:clr>
        </p15:guide>
        <p15:guide id="2" orient="horz" pos="288">
          <p15:clr>
            <a:srgbClr val="A4A3A4"/>
          </p15:clr>
        </p15:guide>
        <p15:guide id="3" orient="horz" pos="20160">
          <p15:clr>
            <a:srgbClr val="A4A3A4"/>
          </p15:clr>
        </p15:guide>
        <p15:guide id="4" orient="horz">
          <p15:clr>
            <a:srgbClr val="A4A3A4"/>
          </p15:clr>
        </p15:guide>
        <p15:guide id="5" pos="264" userDrawn="1">
          <p15:clr>
            <a:srgbClr val="A4A3A4"/>
          </p15:clr>
        </p15:guide>
        <p15:guide id="6" pos="27384"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KOTOULAS" initials="AK" lastIdx="2" clrIdx="0"/>
  <p:cmAuthor id="1" name="A.KOTOULAS" initials="HELP" lastIdx="1" clrIdx="1"/>
  <p:cmAuthor id="2" name="A.KOTOULAS" initials="HELP - " lastIdx="1" clrIdx="2"/>
  <p:cmAuthor id="3" name="PosterPresentations.com - 510.649.3001" initials="HELP - " lastIdx="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FF8000"/>
    <a:srgbClr val="F3F5FA"/>
    <a:srgbClr val="CDD2DE"/>
    <a:srgbClr val="E3E9E5"/>
    <a:srgbClr val="EAEAE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CFA6EC-04B6-9D71-5D6D-8833DE16AB47}" v="67" dt="2024-08-15T15:17:59.6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7143" autoAdjust="0"/>
    <p:restoredTop sz="94607" autoAdjust="0"/>
  </p:normalViewPr>
  <p:slideViewPr>
    <p:cSldViewPr snapToGrid="0" snapToObjects="1" showGuides="1">
      <p:cViewPr>
        <p:scale>
          <a:sx n="40" d="100"/>
          <a:sy n="40" d="100"/>
        </p:scale>
        <p:origin x="552" y="-3816"/>
      </p:cViewPr>
      <p:guideLst>
        <p:guide orient="horz" pos="3318"/>
        <p:guide orient="horz" pos="288"/>
        <p:guide orient="horz" pos="20160"/>
        <p:guide orient="horz"/>
        <p:guide pos="264"/>
        <p:guide pos="27384"/>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snapToObjects="1" showGuides="1">
      <p:cViewPr varScale="1">
        <p:scale>
          <a:sx n="79" d="100"/>
          <a:sy n="79" d="100"/>
        </p:scale>
        <p:origin x="-3768"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commentAuthors" Target="commentAuthors.xml"/><Relationship Id="rId11" Type="http://schemas.microsoft.com/office/2015/10/relationships/revisionInfo" Target="revisionInfo.xml"/><Relationship Id="rId5" Type="http://schemas.openxmlformats.org/officeDocument/2006/relationships/handoutMaster" Target="handoutMasters/handoutMaster1.xml"/><Relationship Id="rId10" Type="http://schemas.openxmlformats.org/officeDocument/2006/relationships/tableStyles" Target="tableStyles.xml"/><Relationship Id="rId4" Type="http://schemas.openxmlformats.org/officeDocument/2006/relationships/notesMaster" Target="notesMasters/notesMaster1.xml"/><Relationship Id="rId9"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Users\andreaquezada\Desktop\EFAS%20Project\Greenhouse%20Project%20Data.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andreaquezada\Desktop\EFAS%20Project\Greenhouse%20Project%20Data.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andreaquezada\Desktop\EFAS%20Project\Greenhouse%20Project%20Data.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andreaquezada\Desktop\EFAS%20Project\Greenhouse%20Project%20Data.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solidFill>
                  <a:schemeClr val="tx1"/>
                </a:solidFill>
                <a:latin typeface="Times New Roman" panose="02020603050405020304" pitchFamily="18" charset="0"/>
                <a:cs typeface="Times New Roman" panose="02020603050405020304" pitchFamily="18" charset="0"/>
              </a:rPr>
              <a:t>Cilantro Plant Yield </a:t>
            </a:r>
          </a:p>
        </c:rich>
      </c:tx>
      <c:layout>
        <c:manualLayout>
          <c:xMode val="edge"/>
          <c:yMode val="edge"/>
          <c:x val="0.37733914047802491"/>
          <c:y val="5.1692497739341169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2428045617867758"/>
          <c:y val="0.1482755562448827"/>
          <c:w val="0.73904110905877551"/>
          <c:h val="0.63919747914255964"/>
        </c:manualLayout>
      </c:layout>
      <c:barChart>
        <c:barDir val="col"/>
        <c:grouping val="clustered"/>
        <c:varyColors val="0"/>
        <c:ser>
          <c:idx val="0"/>
          <c:order val="0"/>
          <c:tx>
            <c:strRef>
              <c:f>Sheet1!$A$64</c:f>
              <c:strCache>
                <c:ptCount val="1"/>
                <c:pt idx="0">
                  <c:v>Cilantro Yield </c:v>
                </c:pt>
              </c:strCache>
            </c:strRef>
          </c:tx>
          <c:spPr>
            <a:solidFill>
              <a:schemeClr val="accent1"/>
            </a:solidFill>
            <a:ln>
              <a:noFill/>
            </a:ln>
            <a:effectLst/>
          </c:spPr>
          <c:invertIfNegative val="0"/>
          <c:cat>
            <c:strRef>
              <c:f>Sheet1!$B$63:$M$63</c:f>
              <c:strCache>
                <c:ptCount val="12"/>
                <c:pt idx="0">
                  <c:v>100/0</c:v>
                </c:pt>
                <c:pt idx="1">
                  <c:v>85/15</c:v>
                </c:pt>
                <c:pt idx="2">
                  <c:v>75/25</c:v>
                </c:pt>
                <c:pt idx="3">
                  <c:v>65/35</c:v>
                </c:pt>
                <c:pt idx="4">
                  <c:v>55/45</c:v>
                </c:pt>
                <c:pt idx="5">
                  <c:v>50/50</c:v>
                </c:pt>
                <c:pt idx="6">
                  <c:v>45/55</c:v>
                </c:pt>
                <c:pt idx="7">
                  <c:v>35/65</c:v>
                </c:pt>
                <c:pt idx="8">
                  <c:v>25/75</c:v>
                </c:pt>
                <c:pt idx="9">
                  <c:v>15/85</c:v>
                </c:pt>
                <c:pt idx="10">
                  <c:v>0/100</c:v>
                </c:pt>
                <c:pt idx="11">
                  <c:v>BS</c:v>
                </c:pt>
              </c:strCache>
            </c:strRef>
          </c:cat>
          <c:val>
            <c:numRef>
              <c:f>Sheet1!$B$64:$M$64</c:f>
              <c:numCache>
                <c:formatCode>0.00%</c:formatCode>
                <c:ptCount val="12"/>
                <c:pt idx="0">
                  <c:v>0.16669999999999999</c:v>
                </c:pt>
                <c:pt idx="1">
                  <c:v>0.66669999999999996</c:v>
                </c:pt>
                <c:pt idx="2" formatCode="0%">
                  <c:v>0.5</c:v>
                </c:pt>
                <c:pt idx="3">
                  <c:v>0.66669999999999996</c:v>
                </c:pt>
                <c:pt idx="4">
                  <c:v>0.66669999999999996</c:v>
                </c:pt>
                <c:pt idx="5" formatCode="0%">
                  <c:v>1</c:v>
                </c:pt>
                <c:pt idx="6" formatCode="0%">
                  <c:v>1</c:v>
                </c:pt>
                <c:pt idx="7">
                  <c:v>0.83330000000000004</c:v>
                </c:pt>
                <c:pt idx="8" formatCode="0%">
                  <c:v>1</c:v>
                </c:pt>
                <c:pt idx="9" formatCode="0%">
                  <c:v>1</c:v>
                </c:pt>
                <c:pt idx="10" formatCode="0%">
                  <c:v>1</c:v>
                </c:pt>
                <c:pt idx="11" formatCode="0%">
                  <c:v>0</c:v>
                </c:pt>
              </c:numCache>
            </c:numRef>
          </c:val>
          <c:extLst>
            <c:ext xmlns:c16="http://schemas.microsoft.com/office/drawing/2014/chart" uri="{C3380CC4-5D6E-409C-BE32-E72D297353CC}">
              <c16:uniqueId val="{00000000-31F7-A845-9210-3ADD8AA3A705}"/>
            </c:ext>
          </c:extLst>
        </c:ser>
        <c:dLbls>
          <c:showLegendKey val="0"/>
          <c:showVal val="0"/>
          <c:showCatName val="0"/>
          <c:showSerName val="0"/>
          <c:showPercent val="0"/>
          <c:showBubbleSize val="0"/>
        </c:dLbls>
        <c:gapWidth val="219"/>
        <c:overlap val="-27"/>
        <c:axId val="2026062368"/>
        <c:axId val="2026064080"/>
      </c:barChart>
      <c:catAx>
        <c:axId val="2026062368"/>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sz="1200" dirty="0" err="1">
                    <a:solidFill>
                      <a:schemeClr val="tx1"/>
                    </a:solidFill>
                    <a:latin typeface="Times New Roman" panose="02020603050405020304" pitchFamily="18" charset="0"/>
                    <a:cs typeface="Times New Roman" panose="02020603050405020304" pitchFamily="18" charset="0"/>
                  </a:rPr>
                  <a:t>Soil:Recycled</a:t>
                </a:r>
                <a:r>
                  <a:rPr lang="en-US" sz="1200" baseline="0" dirty="0">
                    <a:solidFill>
                      <a:schemeClr val="tx1"/>
                    </a:solidFill>
                    <a:latin typeface="Times New Roman" panose="02020603050405020304" pitchFamily="18" charset="0"/>
                    <a:cs typeface="Times New Roman" panose="02020603050405020304" pitchFamily="18" charset="0"/>
                  </a:rPr>
                  <a:t> Glass Ratios (weight-to-weight)</a:t>
                </a:r>
                <a:endParaRPr lang="en-US" sz="1200" dirty="0">
                  <a:solidFill>
                    <a:schemeClr val="tx1"/>
                  </a:solidFill>
                  <a:latin typeface="Times New Roman" panose="02020603050405020304" pitchFamily="18" charset="0"/>
                  <a:cs typeface="Times New Roman" panose="02020603050405020304" pitchFamily="18" charset="0"/>
                </a:endParaRPr>
              </a:p>
            </c:rich>
          </c:tx>
          <c:layout>
            <c:manualLayout>
              <c:xMode val="edge"/>
              <c:yMode val="edge"/>
              <c:x val="0.2378380716652829"/>
              <c:y val="0.90666831959201988"/>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2026064080"/>
        <c:crosses val="autoZero"/>
        <c:auto val="1"/>
        <c:lblAlgn val="ctr"/>
        <c:lblOffset val="100"/>
        <c:noMultiLvlLbl val="0"/>
      </c:catAx>
      <c:valAx>
        <c:axId val="2026064080"/>
        <c:scaling>
          <c:orientation val="minMax"/>
          <c:max val="1"/>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dirty="0">
                    <a:solidFill>
                      <a:schemeClr val="tx1"/>
                    </a:solidFill>
                    <a:latin typeface="Times New Roman" panose="02020603050405020304" pitchFamily="18" charset="0"/>
                    <a:cs typeface="Times New Roman" panose="02020603050405020304" pitchFamily="18" charset="0"/>
                  </a:rPr>
                  <a:t>Plant</a:t>
                </a:r>
                <a:r>
                  <a:rPr lang="en-US" sz="1200" baseline="0" dirty="0">
                    <a:solidFill>
                      <a:schemeClr val="tx1"/>
                    </a:solidFill>
                    <a:latin typeface="Times New Roman" panose="02020603050405020304" pitchFamily="18" charset="0"/>
                    <a:cs typeface="Times New Roman" panose="02020603050405020304" pitchFamily="18" charset="0"/>
                  </a:rPr>
                  <a:t> Percent Yield (%)</a:t>
                </a:r>
                <a:endParaRPr lang="en-US" sz="1200" dirty="0">
                  <a:solidFill>
                    <a:schemeClr val="tx1"/>
                  </a:solidFill>
                  <a:latin typeface="Times New Roman" panose="02020603050405020304" pitchFamily="18" charset="0"/>
                  <a:cs typeface="Times New Roman" panose="02020603050405020304" pitchFamily="18" charset="0"/>
                </a:endParaRPr>
              </a:p>
            </c:rich>
          </c:tx>
          <c:layout>
            <c:manualLayout>
              <c:xMode val="edge"/>
              <c:yMode val="edge"/>
              <c:x val="1.2515113624549793E-2"/>
              <c:y val="0.26725883083140956"/>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2026062368"/>
        <c:crosses val="autoZero"/>
        <c:crossBetween val="between"/>
      </c:valAx>
      <c:spPr>
        <a:noFill/>
        <a:ln>
          <a:solidFill>
            <a:schemeClr val="tx1">
              <a:lumMod val="65000"/>
              <a:lumOff val="35000"/>
            </a:schemeClr>
          </a:solidFill>
        </a:ln>
        <a:effectLst/>
      </c:spPr>
    </c:plotArea>
    <c:plotVisOnly val="1"/>
    <c:dispBlanksAs val="gap"/>
    <c:showDLblsOverMax val="0"/>
  </c:chart>
  <c:spPr>
    <a:noFill/>
    <a:ln>
      <a:solidFill>
        <a:schemeClr val="bg1">
          <a:lumMod val="95000"/>
        </a:schemeClr>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Times New Roman" panose="02020603050405020304" pitchFamily="18" charset="0"/>
                <a:ea typeface="Batang" panose="02030600000101010101" pitchFamily="18" charset="-127"/>
                <a:cs typeface="Times New Roman" panose="02020603050405020304" pitchFamily="18" charset="0"/>
              </a:defRPr>
            </a:pPr>
            <a:r>
              <a:rPr lang="en-US">
                <a:solidFill>
                  <a:schemeClr val="tx1"/>
                </a:solidFill>
                <a:latin typeface="Times New Roman" panose="02020603050405020304" pitchFamily="18" charset="0"/>
                <a:cs typeface="Times New Roman" panose="02020603050405020304" pitchFamily="18" charset="0"/>
              </a:rPr>
              <a:t>Cilantro Seed Viability</a:t>
            </a:r>
          </a:p>
        </c:rich>
      </c:tx>
      <c:layout>
        <c:manualLayout>
          <c:xMode val="edge"/>
          <c:yMode val="edge"/>
          <c:x val="0.33563401875053167"/>
          <c:y val="4.629629629629629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Times New Roman" panose="02020603050405020304" pitchFamily="18" charset="0"/>
              <a:ea typeface="Batang" panose="02030600000101010101" pitchFamily="18" charset="-127"/>
              <a:cs typeface="Times New Roman" panose="02020603050405020304" pitchFamily="18" charset="0"/>
            </a:defRPr>
          </a:pPr>
          <a:endParaRPr lang="en-US"/>
        </a:p>
      </c:txPr>
    </c:title>
    <c:autoTitleDeleted val="0"/>
    <c:plotArea>
      <c:layout>
        <c:manualLayout>
          <c:layoutTarget val="inner"/>
          <c:xMode val="edge"/>
          <c:yMode val="edge"/>
          <c:x val="0.13888018799312232"/>
          <c:y val="0.1875"/>
          <c:w val="0.81965638940971564"/>
          <c:h val="0.6037190142898804"/>
        </c:manualLayout>
      </c:layout>
      <c:barChart>
        <c:barDir val="col"/>
        <c:grouping val="clustered"/>
        <c:varyColors val="0"/>
        <c:ser>
          <c:idx val="0"/>
          <c:order val="0"/>
          <c:spPr>
            <a:solidFill>
              <a:srgbClr val="C00000"/>
            </a:solidFill>
            <a:ln>
              <a:noFill/>
            </a:ln>
            <a:effectLst/>
          </c:spPr>
          <c:invertIfNegative val="0"/>
          <c:dPt>
            <c:idx val="0"/>
            <c:invertIfNegative val="0"/>
            <c:bubble3D val="0"/>
            <c:spPr>
              <a:solidFill>
                <a:schemeClr val="accent1">
                  <a:lumMod val="75000"/>
                </a:schemeClr>
              </a:solidFill>
              <a:ln>
                <a:noFill/>
              </a:ln>
              <a:effectLst/>
            </c:spPr>
            <c:extLst>
              <c:ext xmlns:c16="http://schemas.microsoft.com/office/drawing/2014/chart" uri="{C3380CC4-5D6E-409C-BE32-E72D297353CC}">
                <c16:uniqueId val="{00000001-E2F7-C845-AC3D-19FFD7B45ABB}"/>
              </c:ext>
            </c:extLst>
          </c:dPt>
          <c:cat>
            <c:strRef>
              <c:f>Sheet1!$F$36:$F$37</c:f>
              <c:strCache>
                <c:ptCount val="2"/>
                <c:pt idx="0">
                  <c:v>Alive </c:v>
                </c:pt>
                <c:pt idx="1">
                  <c:v>Dead</c:v>
                </c:pt>
              </c:strCache>
            </c:strRef>
          </c:cat>
          <c:val>
            <c:numRef>
              <c:f>Sheet1!$G$36:$G$37</c:f>
              <c:numCache>
                <c:formatCode>General</c:formatCode>
                <c:ptCount val="2"/>
                <c:pt idx="0">
                  <c:v>80.599999999999994</c:v>
                </c:pt>
                <c:pt idx="1">
                  <c:v>19.399999999999999</c:v>
                </c:pt>
              </c:numCache>
            </c:numRef>
          </c:val>
          <c:extLst>
            <c:ext xmlns:c16="http://schemas.microsoft.com/office/drawing/2014/chart" uri="{C3380CC4-5D6E-409C-BE32-E72D297353CC}">
              <c16:uniqueId val="{00000002-E2F7-C845-AC3D-19FFD7B45ABB}"/>
            </c:ext>
          </c:extLst>
        </c:ser>
        <c:dLbls>
          <c:showLegendKey val="0"/>
          <c:showVal val="0"/>
          <c:showCatName val="0"/>
          <c:showSerName val="0"/>
          <c:showPercent val="0"/>
          <c:showBubbleSize val="0"/>
        </c:dLbls>
        <c:gapWidth val="219"/>
        <c:overlap val="-27"/>
        <c:axId val="1749402816"/>
        <c:axId val="1749119984"/>
      </c:barChart>
      <c:catAx>
        <c:axId val="1749402816"/>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solidFill>
                    <a:latin typeface="Times New Roman" panose="02020603050405020304" pitchFamily="18" charset="0"/>
                    <a:ea typeface="Batang" panose="02030600000101010101" pitchFamily="18" charset="-127"/>
                    <a:cs typeface="Times New Roman" panose="02020603050405020304" pitchFamily="18" charset="0"/>
                  </a:defRPr>
                </a:pPr>
                <a:r>
                  <a:rPr lang="en-US" sz="1200">
                    <a:latin typeface="Times New Roman" panose="02020603050405020304" pitchFamily="18" charset="0"/>
                    <a:cs typeface="Times New Roman" panose="02020603050405020304" pitchFamily="18" charset="0"/>
                  </a:rPr>
                  <a:t>Seed Viability</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Times New Roman" panose="02020603050405020304" pitchFamily="18" charset="0"/>
                  <a:ea typeface="Batang" panose="02030600000101010101" pitchFamily="18" charset="-127"/>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Batang" panose="02030600000101010101" pitchFamily="18" charset="-127"/>
                <a:cs typeface="Times New Roman" panose="02020603050405020304" pitchFamily="18" charset="0"/>
              </a:defRPr>
            </a:pPr>
            <a:endParaRPr lang="en-US"/>
          </a:p>
        </c:txPr>
        <c:crossAx val="1749119984"/>
        <c:crosses val="autoZero"/>
        <c:auto val="1"/>
        <c:lblAlgn val="ctr"/>
        <c:lblOffset val="100"/>
        <c:noMultiLvlLbl val="0"/>
      </c:catAx>
      <c:valAx>
        <c:axId val="1749119984"/>
        <c:scaling>
          <c:orientation val="minMax"/>
          <c:max val="100"/>
        </c:scaling>
        <c:delete val="0"/>
        <c:axPos val="l"/>
        <c:majorGridlines>
          <c:spPr>
            <a:ln w="9525" cap="flat" cmpd="sng" algn="ctr">
              <a:solidFill>
                <a:schemeClr val="tx1"/>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Times New Roman" panose="02020603050405020304" pitchFamily="18" charset="0"/>
                    <a:ea typeface="Batang" panose="02030600000101010101" pitchFamily="18" charset="-127"/>
                    <a:cs typeface="Times New Roman" panose="02020603050405020304" pitchFamily="18" charset="0"/>
                  </a:defRPr>
                </a:pPr>
                <a:r>
                  <a:rPr lang="en-US" sz="1200">
                    <a:solidFill>
                      <a:schemeClr val="tx1"/>
                    </a:solidFill>
                    <a:latin typeface="Times New Roman" panose="02020603050405020304" pitchFamily="18" charset="0"/>
                    <a:cs typeface="Times New Roman" panose="02020603050405020304" pitchFamily="18" charset="0"/>
                  </a:rPr>
                  <a:t>Seed Percent (%)</a:t>
                </a:r>
              </a:p>
            </c:rich>
          </c:tx>
          <c:layout>
            <c:manualLayout>
              <c:xMode val="edge"/>
              <c:yMode val="edge"/>
              <c:x val="2.6829273445222478E-2"/>
              <c:y val="0.28729913969087195"/>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Times New Roman" panose="02020603050405020304" pitchFamily="18" charset="0"/>
                  <a:ea typeface="Batang" panose="02030600000101010101" pitchFamily="18" charset="-127"/>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Batang" panose="02030600000101010101" pitchFamily="18" charset="-127"/>
                <a:cs typeface="Times New Roman" panose="02020603050405020304" pitchFamily="18" charset="0"/>
              </a:defRPr>
            </a:pPr>
            <a:endParaRPr lang="en-US"/>
          </a:p>
        </c:txPr>
        <c:crossAx val="1749402816"/>
        <c:crosses val="autoZero"/>
        <c:crossBetween val="between"/>
      </c:valAx>
      <c:spPr>
        <a:no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lumMod val="85000"/>
        </a:schemeClr>
      </a:solidFill>
    </a:ln>
    <a:effectLst/>
  </c:spPr>
  <c:txPr>
    <a:bodyPr/>
    <a:lstStyle/>
    <a:p>
      <a:pPr>
        <a:defRPr>
          <a:solidFill>
            <a:schemeClr val="tx1"/>
          </a:solidFill>
          <a:latin typeface="Batang" panose="02030600000101010101" pitchFamily="18" charset="-127"/>
          <a:ea typeface="Batang" panose="02030600000101010101" pitchFamily="18" charset="-127"/>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Batang" panose="02030600000101010101" pitchFamily="18" charset="-127"/>
                <a:ea typeface="Batang" panose="02030600000101010101" pitchFamily="18" charset="-127"/>
                <a:cs typeface="+mn-cs"/>
              </a:defRPr>
            </a:pPr>
            <a:r>
              <a:rPr lang="en-US">
                <a:latin typeface="Times New Roman" panose="02020603050405020304" pitchFamily="18" charset="0"/>
                <a:cs typeface="Times New Roman" panose="02020603050405020304" pitchFamily="18" charset="0"/>
              </a:rPr>
              <a:t> Bell Pepper Seed Viability</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Batang" panose="02030600000101010101" pitchFamily="18" charset="-127"/>
              <a:ea typeface="Batang" panose="02030600000101010101" pitchFamily="18" charset="-127"/>
              <a:cs typeface="+mn-cs"/>
            </a:defRPr>
          </a:pPr>
          <a:endParaRPr lang="en-US"/>
        </a:p>
      </c:txPr>
    </c:title>
    <c:autoTitleDeleted val="0"/>
    <c:plotArea>
      <c:layout/>
      <c:barChart>
        <c:barDir val="col"/>
        <c:grouping val="clustered"/>
        <c:varyColors val="0"/>
        <c:ser>
          <c:idx val="0"/>
          <c:order val="0"/>
          <c:spPr>
            <a:solidFill>
              <a:srgbClr val="C00000"/>
            </a:solidFill>
            <a:ln>
              <a:noFill/>
            </a:ln>
            <a:effectLst/>
          </c:spPr>
          <c:invertIfNegative val="0"/>
          <c:dPt>
            <c:idx val="0"/>
            <c:invertIfNegative val="0"/>
            <c:bubble3D val="0"/>
            <c:spPr>
              <a:solidFill>
                <a:schemeClr val="accent1">
                  <a:lumMod val="75000"/>
                </a:schemeClr>
              </a:solidFill>
              <a:ln>
                <a:noFill/>
              </a:ln>
              <a:effectLst/>
            </c:spPr>
            <c:extLst>
              <c:ext xmlns:c16="http://schemas.microsoft.com/office/drawing/2014/chart" uri="{C3380CC4-5D6E-409C-BE32-E72D297353CC}">
                <c16:uniqueId val="{00000001-2352-1F48-AD4E-6D5631B98A9B}"/>
              </c:ext>
            </c:extLst>
          </c:dPt>
          <c:cat>
            <c:strRef>
              <c:f>Sheet1!$F$39:$F$40</c:f>
              <c:strCache>
                <c:ptCount val="2"/>
                <c:pt idx="0">
                  <c:v>Alive</c:v>
                </c:pt>
                <c:pt idx="1">
                  <c:v>Dead</c:v>
                </c:pt>
              </c:strCache>
            </c:strRef>
          </c:cat>
          <c:val>
            <c:numRef>
              <c:f>Sheet1!$G$39:$G$40</c:f>
              <c:numCache>
                <c:formatCode>General</c:formatCode>
                <c:ptCount val="2"/>
                <c:pt idx="0">
                  <c:v>44.444444444444443</c:v>
                </c:pt>
                <c:pt idx="1">
                  <c:v>55.555555555555557</c:v>
                </c:pt>
              </c:numCache>
            </c:numRef>
          </c:val>
          <c:extLst>
            <c:ext xmlns:c16="http://schemas.microsoft.com/office/drawing/2014/chart" uri="{C3380CC4-5D6E-409C-BE32-E72D297353CC}">
              <c16:uniqueId val="{00000002-2352-1F48-AD4E-6D5631B98A9B}"/>
            </c:ext>
          </c:extLst>
        </c:ser>
        <c:dLbls>
          <c:showLegendKey val="0"/>
          <c:showVal val="0"/>
          <c:showCatName val="0"/>
          <c:showSerName val="0"/>
          <c:showPercent val="0"/>
          <c:showBubbleSize val="0"/>
        </c:dLbls>
        <c:gapWidth val="219"/>
        <c:overlap val="-27"/>
        <c:axId val="1785184128"/>
        <c:axId val="1785185840"/>
      </c:barChart>
      <c:catAx>
        <c:axId val="178518412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solidFill>
                    <a:latin typeface="Batang" panose="02030600000101010101" pitchFamily="18" charset="-127"/>
                    <a:ea typeface="Batang" panose="02030600000101010101" pitchFamily="18" charset="-127"/>
                    <a:cs typeface="+mn-cs"/>
                  </a:defRPr>
                </a:pPr>
                <a:r>
                  <a:rPr lang="en-US" sz="1200">
                    <a:solidFill>
                      <a:schemeClr val="tx1"/>
                    </a:solidFill>
                    <a:latin typeface="Times New Roman" panose="02020603050405020304" pitchFamily="18" charset="0"/>
                    <a:cs typeface="Times New Roman" panose="02020603050405020304" pitchFamily="18" charset="0"/>
                  </a:rPr>
                  <a:t>Seed Viability </a:t>
                </a:r>
              </a:p>
            </c:rich>
          </c:tx>
          <c:layout>
            <c:manualLayout>
              <c:xMode val="edge"/>
              <c:yMode val="edge"/>
              <c:x val="0.47734711286089226"/>
              <c:y val="0.87037037037037035"/>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Batang" panose="02030600000101010101" pitchFamily="18" charset="-127"/>
                  <a:ea typeface="Batang" panose="02030600000101010101" pitchFamily="18" charset="-127"/>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Batang" panose="02030600000101010101" pitchFamily="18" charset="-127"/>
                <a:cs typeface="Times New Roman" panose="02020603050405020304" pitchFamily="18" charset="0"/>
              </a:defRPr>
            </a:pPr>
            <a:endParaRPr lang="en-US"/>
          </a:p>
        </c:txPr>
        <c:crossAx val="1785185840"/>
        <c:crosses val="autoZero"/>
        <c:auto val="1"/>
        <c:lblAlgn val="ctr"/>
        <c:lblOffset val="100"/>
        <c:noMultiLvlLbl val="0"/>
      </c:catAx>
      <c:valAx>
        <c:axId val="1785185840"/>
        <c:scaling>
          <c:orientation val="minMax"/>
          <c:max val="100"/>
        </c:scaling>
        <c:delete val="0"/>
        <c:axPos val="l"/>
        <c:majorGridlines>
          <c:spPr>
            <a:ln w="9525" cap="flat" cmpd="sng" algn="ctr">
              <a:solidFill>
                <a:schemeClr val="tx1"/>
              </a:solidFill>
              <a:round/>
            </a:ln>
            <a:effectLst/>
          </c:spPr>
        </c:majorGridlines>
        <c:title>
          <c:tx>
            <c:rich>
              <a:bodyPr rot="-5400000" spcFirstLastPara="1" vertOverflow="ellipsis" vert="horz" wrap="square" anchor="ctr" anchorCtr="1"/>
              <a:lstStyle/>
              <a:p>
                <a:pPr algn="ctr" rtl="0">
                  <a:defRPr sz="1200" b="0" i="0" u="none" strike="noStrike" kern="1200" baseline="0">
                    <a:solidFill>
                      <a:schemeClr val="tx1"/>
                    </a:solidFill>
                    <a:latin typeface="Times New Roman" panose="02020603050405020304" pitchFamily="18" charset="0"/>
                    <a:ea typeface="Batang" panose="02030600000101010101" pitchFamily="18" charset="-127"/>
                    <a:cs typeface="Times New Roman" panose="02020603050405020304" pitchFamily="18" charset="0"/>
                  </a:defRPr>
                </a:pPr>
                <a:r>
                  <a:rPr lang="en-US" sz="1200">
                    <a:latin typeface="Times New Roman" panose="02020603050405020304" pitchFamily="18" charset="0"/>
                    <a:cs typeface="Times New Roman" panose="02020603050405020304" pitchFamily="18" charset="0"/>
                  </a:rPr>
                  <a:t>Seed Percent (%)</a:t>
                </a:r>
              </a:p>
              <a:p>
                <a:pPr algn="ctr" rtl="0">
                  <a:defRPr sz="1200">
                    <a:latin typeface="Times New Roman" panose="02020603050405020304" pitchFamily="18" charset="0"/>
                    <a:cs typeface="Times New Roman" panose="02020603050405020304" pitchFamily="18" charset="0"/>
                  </a:defRPr>
                </a:pPr>
                <a:endParaRPr lang="en-US" sz="1200">
                  <a:latin typeface="Times New Roman" panose="02020603050405020304" pitchFamily="18" charset="0"/>
                  <a:cs typeface="Times New Roman" panose="02020603050405020304" pitchFamily="18" charset="0"/>
                </a:endParaRPr>
              </a:p>
            </c:rich>
          </c:tx>
          <c:overlay val="0"/>
          <c:spPr>
            <a:noFill/>
            <a:ln>
              <a:noFill/>
            </a:ln>
            <a:effectLst/>
          </c:spPr>
          <c:txPr>
            <a:bodyPr rot="-5400000" spcFirstLastPara="1" vertOverflow="ellipsis" vert="horz" wrap="square" anchor="ctr" anchorCtr="1"/>
            <a:lstStyle/>
            <a:p>
              <a:pPr algn="ctr" rtl="0">
                <a:defRPr sz="1200" b="0" i="0" u="none" strike="noStrike" kern="1200" baseline="0">
                  <a:solidFill>
                    <a:schemeClr val="tx1"/>
                  </a:solidFill>
                  <a:latin typeface="Times New Roman" panose="02020603050405020304" pitchFamily="18" charset="0"/>
                  <a:ea typeface="Batang" panose="02030600000101010101" pitchFamily="18" charset="-127"/>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Batang" panose="02030600000101010101" pitchFamily="18" charset="-127"/>
                <a:cs typeface="Times New Roman" panose="02020603050405020304" pitchFamily="18" charset="0"/>
              </a:defRPr>
            </a:pPr>
            <a:endParaRPr lang="en-US"/>
          </a:p>
        </c:txPr>
        <c:crossAx val="1785184128"/>
        <c:crosses val="autoZero"/>
        <c:crossBetween val="between"/>
      </c:valAx>
      <c:spPr>
        <a:no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lumMod val="85000"/>
        </a:schemeClr>
      </a:solidFill>
    </a:ln>
    <a:effectLst/>
  </c:spPr>
  <c:txPr>
    <a:bodyPr/>
    <a:lstStyle/>
    <a:p>
      <a:pPr>
        <a:defRPr>
          <a:solidFill>
            <a:schemeClr val="tx1"/>
          </a:solidFill>
          <a:latin typeface="Batang" panose="02030600000101010101" pitchFamily="18" charset="-127"/>
          <a:ea typeface="Batang" panose="02030600000101010101" pitchFamily="18" charset="-127"/>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Times New Roman" panose="02020603050405020304" pitchFamily="18" charset="0"/>
                <a:ea typeface="Batang" panose="02030600000101010101" pitchFamily="18" charset="-127"/>
                <a:cs typeface="Times New Roman" panose="02020603050405020304" pitchFamily="18" charset="0"/>
              </a:defRPr>
            </a:pPr>
            <a:r>
              <a:rPr lang="en-US">
                <a:solidFill>
                  <a:schemeClr val="tx1"/>
                </a:solidFill>
                <a:latin typeface="Times New Roman" panose="02020603050405020304" pitchFamily="18" charset="0"/>
                <a:cs typeface="Times New Roman" panose="02020603050405020304" pitchFamily="18" charset="0"/>
              </a:rPr>
              <a:t>Jalapeno Seed Viability </a:t>
            </a:r>
          </a:p>
        </c:rich>
      </c:tx>
      <c:layout>
        <c:manualLayout>
          <c:xMode val="edge"/>
          <c:yMode val="edge"/>
          <c:x val="0.33113596271604695"/>
          <c:y val="3.7037037037037035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Times New Roman" panose="02020603050405020304" pitchFamily="18" charset="0"/>
              <a:ea typeface="Batang" panose="02030600000101010101" pitchFamily="18" charset="-127"/>
              <a:cs typeface="Times New Roman" panose="02020603050405020304" pitchFamily="18" charset="0"/>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accent1">
                  <a:lumMod val="75000"/>
                </a:schemeClr>
              </a:solidFill>
              <a:ln>
                <a:noFill/>
              </a:ln>
              <a:effectLst/>
            </c:spPr>
            <c:extLst>
              <c:ext xmlns:c16="http://schemas.microsoft.com/office/drawing/2014/chart" uri="{C3380CC4-5D6E-409C-BE32-E72D297353CC}">
                <c16:uniqueId val="{00000001-4A0F-4647-8178-72CEF4814C5D}"/>
              </c:ext>
            </c:extLst>
          </c:dPt>
          <c:dPt>
            <c:idx val="1"/>
            <c:invertIfNegative val="0"/>
            <c:bubble3D val="0"/>
            <c:spPr>
              <a:solidFill>
                <a:srgbClr val="C00000"/>
              </a:solidFill>
              <a:ln>
                <a:noFill/>
              </a:ln>
              <a:effectLst/>
            </c:spPr>
            <c:extLst>
              <c:ext xmlns:c16="http://schemas.microsoft.com/office/drawing/2014/chart" uri="{C3380CC4-5D6E-409C-BE32-E72D297353CC}">
                <c16:uniqueId val="{00000003-4A0F-4647-8178-72CEF4814C5D}"/>
              </c:ext>
            </c:extLst>
          </c:dPt>
          <c:cat>
            <c:strRef>
              <c:f>Sheet1!$F$33:$F$34</c:f>
              <c:strCache>
                <c:ptCount val="2"/>
                <c:pt idx="0">
                  <c:v>Alive</c:v>
                </c:pt>
                <c:pt idx="1">
                  <c:v>Dead</c:v>
                </c:pt>
              </c:strCache>
            </c:strRef>
          </c:cat>
          <c:val>
            <c:numRef>
              <c:f>Sheet1!$G$33:$G$34</c:f>
              <c:numCache>
                <c:formatCode>General</c:formatCode>
                <c:ptCount val="2"/>
                <c:pt idx="0">
                  <c:v>83.6</c:v>
                </c:pt>
                <c:pt idx="1">
                  <c:v>17.95</c:v>
                </c:pt>
              </c:numCache>
            </c:numRef>
          </c:val>
          <c:extLst>
            <c:ext xmlns:c16="http://schemas.microsoft.com/office/drawing/2014/chart" uri="{C3380CC4-5D6E-409C-BE32-E72D297353CC}">
              <c16:uniqueId val="{00000004-4A0F-4647-8178-72CEF4814C5D}"/>
            </c:ext>
          </c:extLst>
        </c:ser>
        <c:dLbls>
          <c:showLegendKey val="0"/>
          <c:showVal val="0"/>
          <c:showCatName val="0"/>
          <c:showSerName val="0"/>
          <c:showPercent val="0"/>
          <c:showBubbleSize val="0"/>
        </c:dLbls>
        <c:gapWidth val="219"/>
        <c:overlap val="-27"/>
        <c:axId val="1877565344"/>
        <c:axId val="1877453584"/>
      </c:barChart>
      <c:catAx>
        <c:axId val="1877565344"/>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solidFill>
                    <a:latin typeface="Times New Roman" panose="02020603050405020304" pitchFamily="18" charset="0"/>
                    <a:ea typeface="Batang" panose="02030600000101010101" pitchFamily="18" charset="-127"/>
                    <a:cs typeface="Times New Roman" panose="02020603050405020304" pitchFamily="18" charset="0"/>
                  </a:defRPr>
                </a:pPr>
                <a:r>
                  <a:rPr lang="en-US" sz="1200">
                    <a:solidFill>
                      <a:schemeClr val="tx1"/>
                    </a:solidFill>
                    <a:latin typeface="Times New Roman" panose="02020603050405020304" pitchFamily="18" charset="0"/>
                    <a:cs typeface="Times New Roman" panose="02020603050405020304" pitchFamily="18" charset="0"/>
                  </a:rPr>
                  <a:t>Seed Viability </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Times New Roman" panose="02020603050405020304" pitchFamily="18" charset="0"/>
                  <a:ea typeface="Batang" panose="02030600000101010101" pitchFamily="18" charset="-127"/>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Batang" panose="02030600000101010101" pitchFamily="18" charset="-127"/>
                <a:cs typeface="Times New Roman" panose="02020603050405020304" pitchFamily="18" charset="0"/>
              </a:defRPr>
            </a:pPr>
            <a:endParaRPr lang="en-US"/>
          </a:p>
        </c:txPr>
        <c:crossAx val="1877453584"/>
        <c:crosses val="autoZero"/>
        <c:auto val="1"/>
        <c:lblAlgn val="ctr"/>
        <c:lblOffset val="100"/>
        <c:noMultiLvlLbl val="0"/>
      </c:catAx>
      <c:valAx>
        <c:axId val="1877453584"/>
        <c:scaling>
          <c:orientation val="minMax"/>
          <c:max val="100"/>
        </c:scaling>
        <c:delete val="0"/>
        <c:axPos val="l"/>
        <c:majorGridlines>
          <c:spPr>
            <a:ln w="9525" cap="flat" cmpd="sng" algn="ctr">
              <a:solidFill>
                <a:schemeClr val="tx1"/>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Times New Roman" panose="02020603050405020304" pitchFamily="18" charset="0"/>
                    <a:ea typeface="Batang" panose="02030600000101010101" pitchFamily="18" charset="-127"/>
                    <a:cs typeface="Times New Roman" panose="02020603050405020304" pitchFamily="18" charset="0"/>
                  </a:defRPr>
                </a:pPr>
                <a:r>
                  <a:rPr lang="en-US" sz="1200">
                    <a:solidFill>
                      <a:schemeClr val="tx1"/>
                    </a:solidFill>
                    <a:latin typeface="Times New Roman" panose="02020603050405020304" pitchFamily="18" charset="0"/>
                    <a:cs typeface="Times New Roman" panose="02020603050405020304" pitchFamily="18" charset="0"/>
                  </a:rPr>
                  <a:t>Seed</a:t>
                </a:r>
                <a:r>
                  <a:rPr lang="en-US" sz="1200" baseline="0">
                    <a:solidFill>
                      <a:schemeClr val="tx1"/>
                    </a:solidFill>
                    <a:latin typeface="Times New Roman" panose="02020603050405020304" pitchFamily="18" charset="0"/>
                    <a:cs typeface="Times New Roman" panose="02020603050405020304" pitchFamily="18" charset="0"/>
                  </a:rPr>
                  <a:t> Percent (%)</a:t>
                </a:r>
                <a:endParaRPr lang="en-US" sz="1200">
                  <a:solidFill>
                    <a:schemeClr val="tx1"/>
                  </a:solidFill>
                  <a:latin typeface="Times New Roman" panose="02020603050405020304" pitchFamily="18" charset="0"/>
                  <a:cs typeface="Times New Roman" panose="02020603050405020304" pitchFamily="18" charset="0"/>
                </a:endParaRP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Times New Roman" panose="02020603050405020304" pitchFamily="18" charset="0"/>
                  <a:ea typeface="Batang" panose="02030600000101010101" pitchFamily="18" charset="-127"/>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Batang" panose="02030600000101010101" pitchFamily="18" charset="-127"/>
                <a:cs typeface="Times New Roman" panose="02020603050405020304" pitchFamily="18" charset="0"/>
              </a:defRPr>
            </a:pPr>
            <a:endParaRPr lang="en-US"/>
          </a:p>
        </c:txPr>
        <c:crossAx val="1877565344"/>
        <c:crosses val="autoZero"/>
        <c:crossBetween val="between"/>
      </c:valAx>
      <c:spPr>
        <a:no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lumMod val="85000"/>
        </a:schemeClr>
      </a:solidFill>
    </a:ln>
    <a:effectLst/>
  </c:spPr>
  <c:txPr>
    <a:bodyPr/>
    <a:lstStyle/>
    <a:p>
      <a:pPr>
        <a:defRPr>
          <a:solidFill>
            <a:schemeClr val="tx1"/>
          </a:solidFill>
          <a:latin typeface="Batang" panose="02030600000101010101" pitchFamily="18" charset="-127"/>
          <a:ea typeface="Batang" panose="02030600000101010101" pitchFamily="18" charset="-127"/>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158C5BC-9A70-462C-B28D-9600239EAC64}" type="datetimeFigureOut">
              <a:rPr lang="en-US" smtClean="0"/>
              <a:pPr/>
              <a:t>1/8/2025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9C131B7-05CA-4AEE-9267-6D0ED4DC84F3}" type="slidenum">
              <a:rPr lang="en-US" smtClean="0"/>
              <a:pPr/>
              <a:t>‹#›</a:t>
            </a:fld>
            <a:endParaRPr lang="en-US"/>
          </a:p>
        </p:txBody>
      </p:sp>
    </p:spTree>
    <p:extLst>
      <p:ext uri="{BB962C8B-B14F-4D97-AF65-F5344CB8AC3E}">
        <p14:creationId xmlns:p14="http://schemas.microsoft.com/office/powerpoint/2010/main" val="39740682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CC2317-6751-4CD4-9995-8782DD78E936}" type="datetimeFigureOut">
              <a:rPr lang="en-US" smtClean="0"/>
              <a:pPr/>
              <a:t>1/8/2025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6A1A87D-CAF7-4BDC-A0D3-C0DBEDE81619}" type="slidenum">
              <a:rPr lang="en-US" smtClean="0"/>
              <a:pPr/>
              <a:t>‹#›</a:t>
            </a:fld>
            <a:endParaRPr lang="en-US" dirty="0"/>
          </a:p>
        </p:txBody>
      </p:sp>
    </p:spTree>
    <p:extLst>
      <p:ext uri="{BB962C8B-B14F-4D97-AF65-F5344CB8AC3E}">
        <p14:creationId xmlns:p14="http://schemas.microsoft.com/office/powerpoint/2010/main" val="2414637987"/>
      </p:ext>
    </p:extLst>
  </p:cSld>
  <p:clrMap bg1="lt1" tx1="dk1" bg2="lt2" tx2="dk2" accent1="accent1" accent2="accent2" accent3="accent3" accent4="accent4" accent5="accent5" accent6="accent6" hlink="hlink" folHlink="folHlink"/>
  <p:notesStyle>
    <a:lvl1pPr marL="0" algn="l" defTabSz="4388900" rtl="0" eaLnBrk="1" latinLnBrk="0" hangingPunct="1">
      <a:defRPr sz="5800" kern="1200">
        <a:solidFill>
          <a:schemeClr val="tx1"/>
        </a:solidFill>
        <a:latin typeface="+mn-lt"/>
        <a:ea typeface="+mn-ea"/>
        <a:cs typeface="+mn-cs"/>
      </a:defRPr>
    </a:lvl1pPr>
    <a:lvl2pPr marL="2194451" algn="l" defTabSz="4388900" rtl="0" eaLnBrk="1" latinLnBrk="0" hangingPunct="1">
      <a:defRPr sz="5800" kern="1200">
        <a:solidFill>
          <a:schemeClr val="tx1"/>
        </a:solidFill>
        <a:latin typeface="+mn-lt"/>
        <a:ea typeface="+mn-ea"/>
        <a:cs typeface="+mn-cs"/>
      </a:defRPr>
    </a:lvl2pPr>
    <a:lvl3pPr marL="4388900" algn="l" defTabSz="4388900" rtl="0" eaLnBrk="1" latinLnBrk="0" hangingPunct="1">
      <a:defRPr sz="5800" kern="1200">
        <a:solidFill>
          <a:schemeClr val="tx1"/>
        </a:solidFill>
        <a:latin typeface="+mn-lt"/>
        <a:ea typeface="+mn-ea"/>
        <a:cs typeface="+mn-cs"/>
      </a:defRPr>
    </a:lvl3pPr>
    <a:lvl4pPr marL="6583351" algn="l" defTabSz="4388900" rtl="0" eaLnBrk="1" latinLnBrk="0" hangingPunct="1">
      <a:defRPr sz="5800" kern="1200">
        <a:solidFill>
          <a:schemeClr val="tx1"/>
        </a:solidFill>
        <a:latin typeface="+mn-lt"/>
        <a:ea typeface="+mn-ea"/>
        <a:cs typeface="+mn-cs"/>
      </a:defRPr>
    </a:lvl4pPr>
    <a:lvl5pPr marL="8777801" algn="l" defTabSz="4388900" rtl="0" eaLnBrk="1" latinLnBrk="0" hangingPunct="1">
      <a:defRPr sz="5800" kern="1200">
        <a:solidFill>
          <a:schemeClr val="tx1"/>
        </a:solidFill>
        <a:latin typeface="+mn-lt"/>
        <a:ea typeface="+mn-ea"/>
        <a:cs typeface="+mn-cs"/>
      </a:defRPr>
    </a:lvl5pPr>
    <a:lvl6pPr marL="10972252" algn="l" defTabSz="4388900" rtl="0" eaLnBrk="1" latinLnBrk="0" hangingPunct="1">
      <a:defRPr sz="5800" kern="1200">
        <a:solidFill>
          <a:schemeClr val="tx1"/>
        </a:solidFill>
        <a:latin typeface="+mn-lt"/>
        <a:ea typeface="+mn-ea"/>
        <a:cs typeface="+mn-cs"/>
      </a:defRPr>
    </a:lvl6pPr>
    <a:lvl7pPr marL="13166703" algn="l" defTabSz="4388900" rtl="0" eaLnBrk="1" latinLnBrk="0" hangingPunct="1">
      <a:defRPr sz="5800" kern="1200">
        <a:solidFill>
          <a:schemeClr val="tx1"/>
        </a:solidFill>
        <a:latin typeface="+mn-lt"/>
        <a:ea typeface="+mn-ea"/>
        <a:cs typeface="+mn-cs"/>
      </a:defRPr>
    </a:lvl7pPr>
    <a:lvl8pPr marL="15361152" algn="l" defTabSz="4388900" rtl="0" eaLnBrk="1" latinLnBrk="0" hangingPunct="1">
      <a:defRPr sz="5800" kern="1200">
        <a:solidFill>
          <a:schemeClr val="tx1"/>
        </a:solidFill>
        <a:latin typeface="+mn-lt"/>
        <a:ea typeface="+mn-ea"/>
        <a:cs typeface="+mn-cs"/>
      </a:defRPr>
    </a:lvl8pPr>
    <a:lvl9pPr marL="17555603" algn="l" defTabSz="4388900" rtl="0" eaLnBrk="1" latinLnBrk="0" hangingPunct="1">
      <a:defRPr sz="5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A1A87D-CAF7-4BDC-A0D3-C0DBEDE81619}" type="slidenum">
              <a:rPr lang="en-US" smtClean="0"/>
              <a:pPr/>
              <a:t>1</a:t>
            </a:fld>
            <a:endParaRPr lang="en-US" dirty="0"/>
          </a:p>
        </p:txBody>
      </p:sp>
    </p:spTree>
    <p:extLst>
      <p:ext uri="{BB962C8B-B14F-4D97-AF65-F5344CB8AC3E}">
        <p14:creationId xmlns:p14="http://schemas.microsoft.com/office/powerpoint/2010/main" val="6076632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6x48 templat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59674" y="6378481"/>
            <a:ext cx="10056813"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6" name="Text Placeholder 5"/>
          <p:cNvSpPr>
            <a:spLocks noGrp="1"/>
          </p:cNvSpPr>
          <p:nvPr>
            <p:ph type="body" sz="quarter" idx="11" hasCustomPrompt="1"/>
          </p:nvPr>
        </p:nvSpPr>
        <p:spPr>
          <a:xfrm>
            <a:off x="477827" y="5548749"/>
            <a:ext cx="10048875" cy="754045"/>
          </a:xfrm>
          <a:prstGeom prst="rect">
            <a:avLst/>
          </a:prstGeom>
          <a:noFill/>
        </p:spPr>
        <p:txBody>
          <a:bodyPr lIns="91436" tIns="91436" rIns="91436" bIns="91436" anchor="ctr" anchorCtr="0">
            <a:spAutoFit/>
          </a:bodyPr>
          <a:lstStyle>
            <a:lvl1pPr marL="0" indent="0" algn="l">
              <a:buClr>
                <a:schemeClr val="accent1"/>
              </a:buClr>
              <a:buSzPct val="100000"/>
              <a:buFont typeface="Wingdings" pitchFamily="2" charset="2"/>
              <a:buNone/>
              <a:defRPr sz="3700" b="1" u="sng" baseline="0">
                <a:solidFill>
                  <a:schemeClr val="accent1"/>
                </a:solidFill>
              </a:defRPr>
            </a:lvl1pPr>
          </a:lstStyle>
          <a:p>
            <a:pPr lvl="0"/>
            <a:r>
              <a:rPr lang="en-US" dirty="0"/>
              <a:t>(click to edit) INTRODUCTION or ABSTRACT</a:t>
            </a:r>
          </a:p>
        </p:txBody>
      </p:sp>
      <p:sp>
        <p:nvSpPr>
          <p:cNvPr id="20" name="Text Placeholder 5"/>
          <p:cNvSpPr>
            <a:spLocks noGrp="1"/>
          </p:cNvSpPr>
          <p:nvPr>
            <p:ph type="body" sz="quarter" idx="20" hasCustomPrompt="1"/>
          </p:nvPr>
        </p:nvSpPr>
        <p:spPr>
          <a:xfrm>
            <a:off x="477825" y="14212513"/>
            <a:ext cx="10050462" cy="754045"/>
          </a:xfrm>
          <a:prstGeom prst="rect">
            <a:avLst/>
          </a:prstGeom>
          <a:noFill/>
        </p:spPr>
        <p:txBody>
          <a:bodyPr wrap="square" lIns="91436" tIns="91436" rIns="91436" bIns="91436" anchor="ctr" anchorCtr="0">
            <a:spAutoFit/>
          </a:bodyPr>
          <a:lstStyle>
            <a:lvl1pPr marL="0" indent="0" algn="l">
              <a:buClr>
                <a:schemeClr val="accent1"/>
              </a:buClr>
              <a:buSzPct val="100000"/>
              <a:buFont typeface="Wingdings" pitchFamily="2" charset="2"/>
              <a:buNone/>
              <a:defRPr sz="3700" b="1" u="sng" baseline="0">
                <a:solidFill>
                  <a:schemeClr val="accent1"/>
                </a:solidFill>
              </a:defRPr>
            </a:lvl1pPr>
          </a:lstStyle>
          <a:p>
            <a:pPr lvl="0"/>
            <a:r>
              <a:rPr lang="en-US" dirty="0"/>
              <a:t>(click to edit)  OBJECTIVES</a:t>
            </a:r>
          </a:p>
        </p:txBody>
      </p:sp>
      <p:sp>
        <p:nvSpPr>
          <p:cNvPr id="21" name="Text Placeholder 3"/>
          <p:cNvSpPr>
            <a:spLocks noGrp="1"/>
          </p:cNvSpPr>
          <p:nvPr>
            <p:ph type="body" sz="quarter" idx="21" hasCustomPrompt="1"/>
          </p:nvPr>
        </p:nvSpPr>
        <p:spPr>
          <a:xfrm>
            <a:off x="11460161" y="6378481"/>
            <a:ext cx="10048874"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2" name="Text Placeholder 5"/>
          <p:cNvSpPr>
            <a:spLocks noGrp="1"/>
          </p:cNvSpPr>
          <p:nvPr>
            <p:ph type="body" sz="quarter" idx="22" hasCustomPrompt="1"/>
          </p:nvPr>
        </p:nvSpPr>
        <p:spPr>
          <a:xfrm>
            <a:off x="11460162" y="5548749"/>
            <a:ext cx="10048875" cy="754045"/>
          </a:xfrm>
          <a:prstGeom prst="rect">
            <a:avLst/>
          </a:prstGeom>
          <a:noFill/>
        </p:spPr>
        <p:txBody>
          <a:bodyPr lIns="91436" tIns="91436" rIns="91436" bIns="91436" anchor="ctr" anchorCtr="0">
            <a:spAutoFit/>
          </a:bodyPr>
          <a:lstStyle>
            <a:lvl1pPr marL="0" indent="0" algn="l">
              <a:buClr>
                <a:schemeClr val="accent1"/>
              </a:buClr>
              <a:buSzPct val="100000"/>
              <a:buFont typeface="Wingdings" pitchFamily="2" charset="2"/>
              <a:buNone/>
              <a:defRPr sz="3700" b="1" u="sng" baseline="0">
                <a:solidFill>
                  <a:schemeClr val="accent1"/>
                </a:solidFill>
              </a:defRPr>
            </a:lvl1pPr>
          </a:lstStyle>
          <a:p>
            <a:pPr lvl="0"/>
            <a:r>
              <a:rPr lang="en-US" dirty="0"/>
              <a:t>(click to edit)  MATERIALS &amp; METHODS</a:t>
            </a:r>
          </a:p>
        </p:txBody>
      </p:sp>
      <p:sp>
        <p:nvSpPr>
          <p:cNvPr id="23" name="Text Placeholder 3"/>
          <p:cNvSpPr>
            <a:spLocks noGrp="1"/>
          </p:cNvSpPr>
          <p:nvPr>
            <p:ph type="body" sz="quarter" idx="23" hasCustomPrompt="1"/>
          </p:nvPr>
        </p:nvSpPr>
        <p:spPr>
          <a:xfrm>
            <a:off x="22385343" y="6378481"/>
            <a:ext cx="10048874"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4" name="Text Placeholder 5"/>
          <p:cNvSpPr>
            <a:spLocks noGrp="1"/>
          </p:cNvSpPr>
          <p:nvPr>
            <p:ph type="body" sz="quarter" idx="24" hasCustomPrompt="1"/>
          </p:nvPr>
        </p:nvSpPr>
        <p:spPr>
          <a:xfrm>
            <a:off x="22377404" y="5548749"/>
            <a:ext cx="10058400" cy="754045"/>
          </a:xfrm>
          <a:prstGeom prst="rect">
            <a:avLst/>
          </a:prstGeom>
          <a:noFill/>
        </p:spPr>
        <p:txBody>
          <a:bodyPr lIns="91436" tIns="91436" rIns="91436" bIns="91436" anchor="ctr" anchorCtr="0">
            <a:spAutoFit/>
          </a:bodyPr>
          <a:lstStyle>
            <a:lvl1pPr marL="0" indent="0" algn="l">
              <a:buClr>
                <a:schemeClr val="accent1"/>
              </a:buClr>
              <a:buSzPct val="100000"/>
              <a:buFont typeface="Wingdings" pitchFamily="2" charset="2"/>
              <a:buNone/>
              <a:defRPr sz="3700" b="1" u="sng" baseline="0">
                <a:solidFill>
                  <a:schemeClr val="accent1"/>
                </a:solidFill>
              </a:defRPr>
            </a:lvl1pPr>
          </a:lstStyle>
          <a:p>
            <a:pPr lvl="0"/>
            <a:r>
              <a:rPr lang="en-US" dirty="0"/>
              <a:t>(click to edit)  RESULTS</a:t>
            </a:r>
          </a:p>
        </p:txBody>
      </p:sp>
      <p:sp>
        <p:nvSpPr>
          <p:cNvPr id="25" name="Text Placeholder 5"/>
          <p:cNvSpPr>
            <a:spLocks noGrp="1"/>
          </p:cNvSpPr>
          <p:nvPr>
            <p:ph type="body" sz="quarter" idx="25" hasCustomPrompt="1"/>
          </p:nvPr>
        </p:nvSpPr>
        <p:spPr>
          <a:xfrm>
            <a:off x="33390292" y="5548749"/>
            <a:ext cx="10047018" cy="754045"/>
          </a:xfrm>
          <a:prstGeom prst="rect">
            <a:avLst/>
          </a:prstGeom>
          <a:noFill/>
        </p:spPr>
        <p:txBody>
          <a:bodyPr wrap="square" lIns="91436" tIns="91436" rIns="91436" bIns="91436" anchor="ctr" anchorCtr="0">
            <a:spAutoFit/>
          </a:bodyPr>
          <a:lstStyle>
            <a:lvl1pPr marL="0" indent="0" algn="l">
              <a:buClr>
                <a:schemeClr val="accent1"/>
              </a:buClr>
              <a:buSzPct val="100000"/>
              <a:buFont typeface="Wingdings" pitchFamily="2" charset="2"/>
              <a:buNone/>
              <a:defRPr sz="3700" b="1" u="sng" baseline="0">
                <a:solidFill>
                  <a:schemeClr val="accent1"/>
                </a:solidFill>
              </a:defRPr>
            </a:lvl1pPr>
          </a:lstStyle>
          <a:p>
            <a:pPr lvl="0"/>
            <a:r>
              <a:rPr lang="en-US" dirty="0"/>
              <a:t>(click to edit)  CONCLUSIONS</a:t>
            </a:r>
          </a:p>
        </p:txBody>
      </p:sp>
      <p:sp>
        <p:nvSpPr>
          <p:cNvPr id="26" name="Text Placeholder 3"/>
          <p:cNvSpPr>
            <a:spLocks noGrp="1"/>
          </p:cNvSpPr>
          <p:nvPr>
            <p:ph type="body" sz="quarter" idx="26" hasCustomPrompt="1"/>
          </p:nvPr>
        </p:nvSpPr>
        <p:spPr>
          <a:xfrm>
            <a:off x="33390292" y="6378481"/>
            <a:ext cx="10047018"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7" name="Text Placeholder 5"/>
          <p:cNvSpPr>
            <a:spLocks noGrp="1"/>
          </p:cNvSpPr>
          <p:nvPr>
            <p:ph type="body" sz="quarter" idx="27" hasCustomPrompt="1"/>
          </p:nvPr>
        </p:nvSpPr>
        <p:spPr>
          <a:xfrm>
            <a:off x="33390292" y="14272738"/>
            <a:ext cx="10047018" cy="754045"/>
          </a:xfrm>
          <a:prstGeom prst="rect">
            <a:avLst/>
          </a:prstGeom>
          <a:noFill/>
        </p:spPr>
        <p:txBody>
          <a:bodyPr wrap="square" lIns="91436" tIns="91436" rIns="91436" bIns="91436" anchor="ctr" anchorCtr="0">
            <a:spAutoFit/>
          </a:bodyPr>
          <a:lstStyle>
            <a:lvl1pPr marL="0" indent="0" algn="l">
              <a:buClr>
                <a:schemeClr val="accent1"/>
              </a:buClr>
              <a:buSzPct val="100000"/>
              <a:buFont typeface="Wingdings" pitchFamily="2" charset="2"/>
              <a:buNone/>
              <a:defRPr sz="3700" b="1" u="sng" baseline="0">
                <a:solidFill>
                  <a:schemeClr val="accent1"/>
                </a:solidFill>
              </a:defRPr>
            </a:lvl1pPr>
          </a:lstStyle>
          <a:p>
            <a:pPr lvl="0"/>
            <a:r>
              <a:rPr lang="en-US" dirty="0"/>
              <a:t>(click to edit)  REFERENCES</a:t>
            </a:r>
          </a:p>
        </p:txBody>
      </p:sp>
      <p:sp>
        <p:nvSpPr>
          <p:cNvPr id="28" name="Text Placeholder 3"/>
          <p:cNvSpPr>
            <a:spLocks noGrp="1"/>
          </p:cNvSpPr>
          <p:nvPr>
            <p:ph type="body" sz="quarter" idx="28" hasCustomPrompt="1"/>
          </p:nvPr>
        </p:nvSpPr>
        <p:spPr>
          <a:xfrm>
            <a:off x="33390292" y="15011402"/>
            <a:ext cx="10052050"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9" name="Text Placeholder 5"/>
          <p:cNvSpPr>
            <a:spLocks noGrp="1"/>
          </p:cNvSpPr>
          <p:nvPr>
            <p:ph type="body" sz="quarter" idx="29" hasCustomPrompt="1"/>
          </p:nvPr>
        </p:nvSpPr>
        <p:spPr>
          <a:xfrm>
            <a:off x="33390292" y="25679401"/>
            <a:ext cx="10047018" cy="754045"/>
          </a:xfrm>
          <a:prstGeom prst="rect">
            <a:avLst/>
          </a:prstGeom>
          <a:noFill/>
        </p:spPr>
        <p:txBody>
          <a:bodyPr wrap="square" lIns="91436" tIns="91436" rIns="91436" bIns="91436" anchor="ctr" anchorCtr="0">
            <a:spAutoFit/>
          </a:bodyPr>
          <a:lstStyle>
            <a:lvl1pPr marL="0" indent="0" algn="l">
              <a:buClr>
                <a:schemeClr val="accent1"/>
              </a:buClr>
              <a:buSzPct val="100000"/>
              <a:buFont typeface="Wingdings" pitchFamily="2" charset="2"/>
              <a:buNone/>
              <a:defRPr sz="3700" b="1" u="sng" baseline="0">
                <a:solidFill>
                  <a:schemeClr val="accent1"/>
                </a:solidFill>
              </a:defRPr>
            </a:lvl1pPr>
          </a:lstStyle>
          <a:p>
            <a:pPr lvl="0"/>
            <a:r>
              <a:rPr lang="en-US" dirty="0"/>
              <a:t>(click to edit)  ACKNOWLEDGEMENTS or  CONTACT</a:t>
            </a:r>
          </a:p>
        </p:txBody>
      </p:sp>
      <p:sp>
        <p:nvSpPr>
          <p:cNvPr id="30" name="Text Placeholder 3"/>
          <p:cNvSpPr>
            <a:spLocks noGrp="1"/>
          </p:cNvSpPr>
          <p:nvPr>
            <p:ph type="body" sz="quarter" idx="30" hasCustomPrompt="1"/>
          </p:nvPr>
        </p:nvSpPr>
        <p:spPr>
          <a:xfrm>
            <a:off x="33390292" y="26433446"/>
            <a:ext cx="10052050"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60" name="Text Placeholder 3"/>
          <p:cNvSpPr>
            <a:spLocks noGrp="1"/>
          </p:cNvSpPr>
          <p:nvPr>
            <p:ph type="body" sz="quarter" idx="96" hasCustomPrompt="1"/>
          </p:nvPr>
        </p:nvSpPr>
        <p:spPr>
          <a:xfrm>
            <a:off x="459674" y="14951552"/>
            <a:ext cx="10056813"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77" name="Text Placeholder 76"/>
          <p:cNvSpPr>
            <a:spLocks noGrp="1"/>
          </p:cNvSpPr>
          <p:nvPr>
            <p:ph type="body" sz="quarter" idx="150" hasCustomPrompt="1"/>
          </p:nvPr>
        </p:nvSpPr>
        <p:spPr>
          <a:xfrm>
            <a:off x="5932593" y="3127915"/>
            <a:ext cx="31998968" cy="1280160"/>
          </a:xfrm>
          <a:prstGeom prst="rect">
            <a:avLst/>
          </a:prstGeom>
        </p:spPr>
        <p:txBody>
          <a:bodyPr>
            <a:normAutofit/>
          </a:bodyPr>
          <a:lstStyle>
            <a:lvl1pPr marL="0" indent="0" algn="ctr">
              <a:buFontTx/>
              <a:buNone/>
              <a:defRPr sz="54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affiliations</a:t>
            </a:r>
          </a:p>
        </p:txBody>
      </p:sp>
      <p:sp>
        <p:nvSpPr>
          <p:cNvPr id="78" name="Text Placeholder 76"/>
          <p:cNvSpPr>
            <a:spLocks noGrp="1"/>
          </p:cNvSpPr>
          <p:nvPr>
            <p:ph type="body" sz="quarter" idx="151" hasCustomPrompt="1"/>
          </p:nvPr>
        </p:nvSpPr>
        <p:spPr>
          <a:xfrm>
            <a:off x="5932593" y="1847755"/>
            <a:ext cx="31998968" cy="1280160"/>
          </a:xfrm>
          <a:prstGeom prst="rect">
            <a:avLst/>
          </a:prstGeom>
        </p:spPr>
        <p:txBody>
          <a:bodyPr anchor="t" anchorCtr="1">
            <a:normAutofit/>
          </a:bodyPr>
          <a:lstStyle>
            <a:lvl1pPr marL="0" indent="0" algn="ctr">
              <a:buFontTx/>
              <a:buNone/>
              <a:defRPr sz="80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authors</a:t>
            </a:r>
          </a:p>
        </p:txBody>
      </p:sp>
      <p:sp>
        <p:nvSpPr>
          <p:cNvPr id="79" name="Text Placeholder 76"/>
          <p:cNvSpPr>
            <a:spLocks noGrp="1"/>
          </p:cNvSpPr>
          <p:nvPr>
            <p:ph type="body" sz="quarter" idx="153" hasCustomPrompt="1"/>
          </p:nvPr>
        </p:nvSpPr>
        <p:spPr>
          <a:xfrm>
            <a:off x="5932593" y="209781"/>
            <a:ext cx="31998968" cy="1637973"/>
          </a:xfrm>
          <a:prstGeom prst="rect">
            <a:avLst/>
          </a:prstGeom>
        </p:spPr>
        <p:txBody>
          <a:bodyPr anchor="t" anchorCtr="1">
            <a:normAutofit/>
          </a:bodyPr>
          <a:lstStyle>
            <a:lvl1pPr marL="0" indent="0" algn="ctr">
              <a:buFontTx/>
              <a:buNone/>
              <a:defRPr sz="9600" b="1">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title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ithout guide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59674" y="6378481"/>
            <a:ext cx="10056813"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6" name="Text Placeholder 5"/>
          <p:cNvSpPr>
            <a:spLocks noGrp="1"/>
          </p:cNvSpPr>
          <p:nvPr>
            <p:ph type="body" sz="quarter" idx="11" hasCustomPrompt="1"/>
          </p:nvPr>
        </p:nvSpPr>
        <p:spPr>
          <a:xfrm>
            <a:off x="477827" y="5548749"/>
            <a:ext cx="10048875" cy="754045"/>
          </a:xfrm>
          <a:prstGeom prst="rect">
            <a:avLst/>
          </a:prstGeom>
          <a:noFill/>
        </p:spPr>
        <p:txBody>
          <a:bodyPr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edit) INTRODUCTION or ABSTRACT</a:t>
            </a:r>
          </a:p>
        </p:txBody>
      </p:sp>
      <p:sp>
        <p:nvSpPr>
          <p:cNvPr id="20" name="Text Placeholder 5"/>
          <p:cNvSpPr>
            <a:spLocks noGrp="1"/>
          </p:cNvSpPr>
          <p:nvPr>
            <p:ph type="body" sz="quarter" idx="20" hasCustomPrompt="1"/>
          </p:nvPr>
        </p:nvSpPr>
        <p:spPr>
          <a:xfrm>
            <a:off x="477825" y="14212513"/>
            <a:ext cx="10050462"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edit)  OBJECTIVES</a:t>
            </a:r>
          </a:p>
        </p:txBody>
      </p:sp>
      <p:sp>
        <p:nvSpPr>
          <p:cNvPr id="21" name="Text Placeholder 3"/>
          <p:cNvSpPr>
            <a:spLocks noGrp="1"/>
          </p:cNvSpPr>
          <p:nvPr>
            <p:ph type="body" sz="quarter" idx="21" hasCustomPrompt="1"/>
          </p:nvPr>
        </p:nvSpPr>
        <p:spPr>
          <a:xfrm>
            <a:off x="11460161" y="6378481"/>
            <a:ext cx="10048874"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2" name="Text Placeholder 5"/>
          <p:cNvSpPr>
            <a:spLocks noGrp="1"/>
          </p:cNvSpPr>
          <p:nvPr>
            <p:ph type="body" sz="quarter" idx="22" hasCustomPrompt="1"/>
          </p:nvPr>
        </p:nvSpPr>
        <p:spPr>
          <a:xfrm>
            <a:off x="11460162" y="5548749"/>
            <a:ext cx="10048875" cy="754045"/>
          </a:xfrm>
          <a:prstGeom prst="rect">
            <a:avLst/>
          </a:prstGeom>
          <a:noFill/>
        </p:spPr>
        <p:txBody>
          <a:bodyPr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edit)  MATERIALS &amp; METHODS</a:t>
            </a:r>
          </a:p>
        </p:txBody>
      </p:sp>
      <p:sp>
        <p:nvSpPr>
          <p:cNvPr id="23" name="Text Placeholder 3"/>
          <p:cNvSpPr>
            <a:spLocks noGrp="1"/>
          </p:cNvSpPr>
          <p:nvPr>
            <p:ph type="body" sz="quarter" idx="23" hasCustomPrompt="1"/>
          </p:nvPr>
        </p:nvSpPr>
        <p:spPr>
          <a:xfrm>
            <a:off x="22385343" y="6378481"/>
            <a:ext cx="10048874"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4" name="Text Placeholder 5"/>
          <p:cNvSpPr>
            <a:spLocks noGrp="1"/>
          </p:cNvSpPr>
          <p:nvPr>
            <p:ph type="body" sz="quarter" idx="24" hasCustomPrompt="1"/>
          </p:nvPr>
        </p:nvSpPr>
        <p:spPr>
          <a:xfrm>
            <a:off x="22377404" y="5548749"/>
            <a:ext cx="10058400" cy="754045"/>
          </a:xfrm>
          <a:prstGeom prst="rect">
            <a:avLst/>
          </a:prstGeom>
          <a:noFill/>
        </p:spPr>
        <p:txBody>
          <a:bodyPr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edit)  RESULTS</a:t>
            </a:r>
          </a:p>
        </p:txBody>
      </p:sp>
      <p:sp>
        <p:nvSpPr>
          <p:cNvPr id="25" name="Text Placeholder 5"/>
          <p:cNvSpPr>
            <a:spLocks noGrp="1"/>
          </p:cNvSpPr>
          <p:nvPr>
            <p:ph type="body" sz="quarter" idx="25" hasCustomPrompt="1"/>
          </p:nvPr>
        </p:nvSpPr>
        <p:spPr>
          <a:xfrm>
            <a:off x="33390292" y="5548749"/>
            <a:ext cx="10047018"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edit)  CONCLUSIONS</a:t>
            </a:r>
          </a:p>
        </p:txBody>
      </p:sp>
      <p:sp>
        <p:nvSpPr>
          <p:cNvPr id="26" name="Text Placeholder 3"/>
          <p:cNvSpPr>
            <a:spLocks noGrp="1"/>
          </p:cNvSpPr>
          <p:nvPr>
            <p:ph type="body" sz="quarter" idx="26" hasCustomPrompt="1"/>
          </p:nvPr>
        </p:nvSpPr>
        <p:spPr>
          <a:xfrm>
            <a:off x="33390292" y="6378481"/>
            <a:ext cx="10047018"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7" name="Text Placeholder 5"/>
          <p:cNvSpPr>
            <a:spLocks noGrp="1"/>
          </p:cNvSpPr>
          <p:nvPr>
            <p:ph type="body" sz="quarter" idx="27" hasCustomPrompt="1"/>
          </p:nvPr>
        </p:nvSpPr>
        <p:spPr>
          <a:xfrm>
            <a:off x="33390292" y="14272738"/>
            <a:ext cx="10047018"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edit)  REFERENCES</a:t>
            </a:r>
          </a:p>
        </p:txBody>
      </p:sp>
      <p:sp>
        <p:nvSpPr>
          <p:cNvPr id="28" name="Text Placeholder 3"/>
          <p:cNvSpPr>
            <a:spLocks noGrp="1"/>
          </p:cNvSpPr>
          <p:nvPr>
            <p:ph type="body" sz="quarter" idx="28" hasCustomPrompt="1"/>
          </p:nvPr>
        </p:nvSpPr>
        <p:spPr>
          <a:xfrm>
            <a:off x="33390292" y="15011402"/>
            <a:ext cx="10052050"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9" name="Text Placeholder 5"/>
          <p:cNvSpPr>
            <a:spLocks noGrp="1"/>
          </p:cNvSpPr>
          <p:nvPr>
            <p:ph type="body" sz="quarter" idx="29" hasCustomPrompt="1"/>
          </p:nvPr>
        </p:nvSpPr>
        <p:spPr>
          <a:xfrm>
            <a:off x="33390292" y="25679401"/>
            <a:ext cx="10047018"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edit)  ACKNOWLEDGEMENTS or  CONTACT</a:t>
            </a:r>
          </a:p>
        </p:txBody>
      </p:sp>
      <p:sp>
        <p:nvSpPr>
          <p:cNvPr id="30" name="Text Placeholder 3"/>
          <p:cNvSpPr>
            <a:spLocks noGrp="1"/>
          </p:cNvSpPr>
          <p:nvPr>
            <p:ph type="body" sz="quarter" idx="30" hasCustomPrompt="1"/>
          </p:nvPr>
        </p:nvSpPr>
        <p:spPr>
          <a:xfrm>
            <a:off x="33390292" y="26433446"/>
            <a:ext cx="10052050"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60" name="Text Placeholder 3"/>
          <p:cNvSpPr>
            <a:spLocks noGrp="1"/>
          </p:cNvSpPr>
          <p:nvPr>
            <p:ph type="body" sz="quarter" idx="96" hasCustomPrompt="1"/>
          </p:nvPr>
        </p:nvSpPr>
        <p:spPr>
          <a:xfrm>
            <a:off x="459674" y="14951552"/>
            <a:ext cx="10056813"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77" name="Text Placeholder 76"/>
          <p:cNvSpPr>
            <a:spLocks noGrp="1"/>
          </p:cNvSpPr>
          <p:nvPr>
            <p:ph type="body" sz="quarter" idx="150" hasCustomPrompt="1"/>
          </p:nvPr>
        </p:nvSpPr>
        <p:spPr>
          <a:xfrm>
            <a:off x="5932593" y="3383947"/>
            <a:ext cx="31998968" cy="1280160"/>
          </a:xfrm>
          <a:prstGeom prst="rect">
            <a:avLst/>
          </a:prstGeom>
        </p:spPr>
        <p:txBody>
          <a:bodyPr>
            <a:normAutofit/>
          </a:bodyPr>
          <a:lstStyle>
            <a:lvl1pPr marL="0" indent="0" algn="ctr">
              <a:buFontTx/>
              <a:buNone/>
              <a:defRPr sz="6000">
                <a:solidFill>
                  <a:schemeClr val="accent5">
                    <a:lumMod val="50000"/>
                  </a:schemeClr>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affiliations</a:t>
            </a:r>
          </a:p>
        </p:txBody>
      </p:sp>
      <p:sp>
        <p:nvSpPr>
          <p:cNvPr id="78" name="Text Placeholder 76"/>
          <p:cNvSpPr>
            <a:spLocks noGrp="1"/>
          </p:cNvSpPr>
          <p:nvPr>
            <p:ph type="body" sz="quarter" idx="151" hasCustomPrompt="1"/>
          </p:nvPr>
        </p:nvSpPr>
        <p:spPr>
          <a:xfrm>
            <a:off x="5932593" y="2103787"/>
            <a:ext cx="31998968" cy="1280160"/>
          </a:xfrm>
          <a:prstGeom prst="rect">
            <a:avLst/>
          </a:prstGeom>
        </p:spPr>
        <p:txBody>
          <a:bodyPr anchor="t" anchorCtr="1">
            <a:normAutofit/>
          </a:bodyPr>
          <a:lstStyle>
            <a:lvl1pPr marL="0" indent="0" algn="ctr">
              <a:buFontTx/>
              <a:buNone/>
              <a:defRPr sz="8800">
                <a:solidFill>
                  <a:schemeClr val="accent5">
                    <a:lumMod val="50000"/>
                  </a:schemeClr>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authors</a:t>
            </a:r>
          </a:p>
        </p:txBody>
      </p:sp>
      <p:sp>
        <p:nvSpPr>
          <p:cNvPr id="79" name="Text Placeholder 76"/>
          <p:cNvSpPr>
            <a:spLocks noGrp="1"/>
          </p:cNvSpPr>
          <p:nvPr>
            <p:ph type="body" sz="quarter" idx="153" hasCustomPrompt="1"/>
          </p:nvPr>
        </p:nvSpPr>
        <p:spPr>
          <a:xfrm>
            <a:off x="5932593" y="465813"/>
            <a:ext cx="31998968" cy="1637973"/>
          </a:xfrm>
          <a:prstGeom prst="rect">
            <a:avLst/>
          </a:prstGeom>
        </p:spPr>
        <p:txBody>
          <a:bodyPr anchor="t" anchorCtr="1">
            <a:normAutofit/>
          </a:bodyPr>
          <a:lstStyle>
            <a:lvl1pPr marL="0" indent="0" algn="ctr">
              <a:buFontTx/>
              <a:buNone/>
              <a:defRPr sz="11500" b="1">
                <a:solidFill>
                  <a:schemeClr val="accent5">
                    <a:lumMod val="50000"/>
                  </a:schemeClr>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title</a:t>
            </a:r>
          </a:p>
        </p:txBody>
      </p:sp>
    </p:spTree>
    <p:extLst>
      <p:ext uri="{BB962C8B-B14F-4D97-AF65-F5344CB8AC3E}">
        <p14:creationId xmlns:p14="http://schemas.microsoft.com/office/powerpoint/2010/main" val="4388646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hyperlink" Target="https://www.posterpresentations.com/how-to-change-the-research-poster-template-colors.html" TargetMode="External"/><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pn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36598284-F28D-A64F-83EE-A86CA6EC938B}"/>
              </a:ext>
            </a:extLst>
          </p:cNvPr>
          <p:cNvSpPr/>
          <p:nvPr userDrawn="1"/>
        </p:nvSpPr>
        <p:spPr>
          <a:xfrm rot="10800000">
            <a:off x="0" y="31365486"/>
            <a:ext cx="43891200" cy="15497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0A8CE8E3-AE08-7141-8144-8FB830A2D4B4}"/>
              </a:ext>
            </a:extLst>
          </p:cNvPr>
          <p:cNvSpPr/>
          <p:nvPr userDrawn="1"/>
        </p:nvSpPr>
        <p:spPr>
          <a:xfrm>
            <a:off x="0" y="1"/>
            <a:ext cx="43891200" cy="449275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id="{AF9AA5EE-77AD-9645-B396-F73887C4B6FD}"/>
              </a:ext>
            </a:extLst>
          </p:cNvPr>
          <p:cNvGraphicFramePr>
            <a:graphicFrameLocks noGrp="1"/>
          </p:cNvGraphicFramePr>
          <p:nvPr userDrawn="1">
            <p:extLst>
              <p:ext uri="{D42A27DB-BD31-4B8C-83A1-F6EECF244321}">
                <p14:modId xmlns:p14="http://schemas.microsoft.com/office/powerpoint/2010/main" val="846862511"/>
              </p:ext>
            </p:extLst>
          </p:nvPr>
        </p:nvGraphicFramePr>
        <p:xfrm>
          <a:off x="-10611120" y="14098"/>
          <a:ext cx="9776869" cy="32679220"/>
        </p:xfrm>
        <a:graphic>
          <a:graphicData uri="http://schemas.openxmlformats.org/drawingml/2006/table">
            <a:tbl>
              <a:tblPr firstRow="1" bandRow="1">
                <a:tableStyleId>{5C22544A-7EE6-4342-B048-85BDC9FD1C3A}</a:tableStyleId>
              </a:tblPr>
              <a:tblGrid>
                <a:gridCol w="4192245">
                  <a:extLst>
                    <a:ext uri="{9D8B030D-6E8A-4147-A177-3AD203B41FA5}">
                      <a16:colId xmlns:a16="http://schemas.microsoft.com/office/drawing/2014/main" val="20000"/>
                    </a:ext>
                  </a:extLst>
                </a:gridCol>
                <a:gridCol w="5584624">
                  <a:extLst>
                    <a:ext uri="{9D8B030D-6E8A-4147-A177-3AD203B41FA5}">
                      <a16:colId xmlns:a16="http://schemas.microsoft.com/office/drawing/2014/main" val="20001"/>
                    </a:ext>
                  </a:extLst>
                </a:gridCol>
              </a:tblGrid>
              <a:tr h="1329113">
                <a:tc gridSpan="2">
                  <a:txBody>
                    <a:bodyPr/>
                    <a:lstStyle/>
                    <a:p>
                      <a:pPr marL="0" marR="0" indent="0" algn="ctr" defTabSz="4388900" rtl="0" eaLnBrk="1" fontAlgn="auto" latinLnBrk="0" hangingPunct="1">
                        <a:lnSpc>
                          <a:spcPct val="100000"/>
                        </a:lnSpc>
                        <a:spcBef>
                          <a:spcPts val="0"/>
                        </a:spcBef>
                        <a:spcAft>
                          <a:spcPts val="0"/>
                        </a:spcAft>
                        <a:buClrTx/>
                        <a:buSzTx/>
                        <a:buFontTx/>
                        <a:buNone/>
                        <a:tabLst/>
                        <a:defRPr/>
                      </a:pPr>
                      <a:r>
                        <a:rPr lang="en-US" sz="3600" b="0" spc="600" dirty="0">
                          <a:solidFill>
                            <a:srgbClr val="1F3A4E"/>
                          </a:solidFill>
                          <a:latin typeface="Arial Black" panose="020B0A04020102020204" pitchFamily="34" charset="0"/>
                        </a:rPr>
                        <a:t>QUICK START GUIDE</a:t>
                      </a:r>
                      <a:br>
                        <a:rPr lang="en-US" sz="3600" b="0" spc="600" dirty="0">
                          <a:solidFill>
                            <a:srgbClr val="1F3A4E"/>
                          </a:solidFill>
                          <a:latin typeface="Arial Black" panose="020B0A04020102020204" pitchFamily="34" charset="0"/>
                        </a:rPr>
                      </a:br>
                      <a:r>
                        <a:rPr lang="en-US" sz="2800" b="1" spc="0" dirty="0">
                          <a:solidFill>
                            <a:srgbClr val="FF0000"/>
                          </a:solidFill>
                          <a:latin typeface="Trebuchet MS" pitchFamily="34" charset="0"/>
                        </a:rPr>
                        <a:t>(THIS SIDEBAR WILL NOT PRINT)</a:t>
                      </a:r>
                      <a:endParaRPr lang="en-US" sz="3600" b="1" spc="600" dirty="0">
                        <a:solidFill>
                          <a:schemeClr val="bg1"/>
                        </a:solidFill>
                        <a:latin typeface="Trebuchet MS" pitchFamily="34" charset="0"/>
                      </a:endParaRPr>
                    </a:p>
                  </a:txBody>
                  <a:tcPr marL="182880" marT="137160">
                    <a:solidFill>
                      <a:srgbClr val="FFC000"/>
                    </a:solidFill>
                  </a:tcPr>
                </a:tc>
                <a:tc hMerge="1">
                  <a:txBody>
                    <a:bodyPr/>
                    <a:lstStyle/>
                    <a:p>
                      <a:endParaRPr lang="en-US" dirty="0"/>
                    </a:p>
                  </a:txBody>
                  <a:tcPr/>
                </a:tc>
                <a:extLst>
                  <a:ext uri="{0D108BD9-81ED-4DB2-BD59-A6C34878D82A}">
                    <a16:rowId xmlns:a16="http://schemas.microsoft.com/office/drawing/2014/main" val="10000"/>
                  </a:ext>
                </a:extLst>
              </a:tr>
              <a:tr h="4206624">
                <a:tc gridSpan="2">
                  <a:txBody>
                    <a:bodyPr/>
                    <a:lstStyle/>
                    <a:p>
                      <a:pPr defTabSz="3765639"/>
                      <a:r>
                        <a:rPr lang="en-US" sz="2000" i="0" dirty="0">
                          <a:solidFill>
                            <a:srgbClr val="D9D9D9"/>
                          </a:solidFill>
                          <a:latin typeface="Arial"/>
                          <a:cs typeface="Arial"/>
                        </a:rPr>
                        <a:t>This PowerPoint template produces a </a:t>
                      </a:r>
                      <a:r>
                        <a:rPr lang="en-US" sz="2000" i="0" dirty="0">
                          <a:solidFill>
                            <a:srgbClr val="FFC000"/>
                          </a:solidFill>
                          <a:latin typeface="Arial"/>
                          <a:cs typeface="Arial"/>
                        </a:rPr>
                        <a:t>36"x48" </a:t>
                      </a:r>
                      <a:r>
                        <a:rPr lang="en-US" sz="2000" i="0" dirty="0">
                          <a:solidFill>
                            <a:srgbClr val="D9D9D9"/>
                          </a:solidFill>
                          <a:latin typeface="Arial"/>
                          <a:cs typeface="Arial"/>
                        </a:rPr>
                        <a:t>presentation poster. You can use it to create your research poster by placing your title, subtitle, text, tables, charts and photos. </a:t>
                      </a:r>
                    </a:p>
                    <a:p>
                      <a:pPr defTabSz="3765639"/>
                      <a:endParaRPr lang="en-US" sz="2000" i="0" dirty="0">
                        <a:solidFill>
                          <a:srgbClr val="D9D9D9"/>
                        </a:solidFill>
                        <a:latin typeface="Arial"/>
                        <a:cs typeface="Arial"/>
                      </a:endParaRPr>
                    </a:p>
                    <a:p>
                      <a:pPr defTabSz="3765639"/>
                      <a:r>
                        <a:rPr lang="en-US" sz="2000" i="0" dirty="0">
                          <a:solidFill>
                            <a:srgbClr val="D9D9D9"/>
                          </a:solidFill>
                          <a:latin typeface="Arial"/>
                          <a:cs typeface="Arial"/>
                        </a:rPr>
                        <a:t>We provide a series of online tutorials that will guide you through the poster design process and answer your poster production questions. For complete template tutorials, go online to </a:t>
                      </a:r>
                      <a:r>
                        <a:rPr lang="en-US" sz="2000" i="0" dirty="0" err="1">
                          <a:solidFill>
                            <a:srgbClr val="FFC000"/>
                          </a:solidFill>
                          <a:latin typeface="Arial"/>
                          <a:cs typeface="Arial"/>
                        </a:rPr>
                        <a:t>PosterPresentations.com</a:t>
                      </a:r>
                      <a:r>
                        <a:rPr lang="en-US" sz="2000" i="0" dirty="0">
                          <a:solidFill>
                            <a:srgbClr val="D9D9D9"/>
                          </a:solidFill>
                          <a:latin typeface="Arial"/>
                          <a:cs typeface="Arial"/>
                        </a:rPr>
                        <a:t> and click on the  </a:t>
                      </a:r>
                      <a:r>
                        <a:rPr lang="en-US" sz="2000" i="0" dirty="0">
                          <a:solidFill>
                            <a:srgbClr val="FFC000"/>
                          </a:solidFill>
                          <a:latin typeface="Arial"/>
                          <a:cs typeface="Arial"/>
                        </a:rPr>
                        <a:t>HELP DESK</a:t>
                      </a:r>
                      <a:r>
                        <a:rPr lang="en-US" sz="2000" i="0" baseline="0" dirty="0">
                          <a:solidFill>
                            <a:srgbClr val="D9D9D9"/>
                          </a:solidFill>
                          <a:latin typeface="Arial"/>
                          <a:cs typeface="Arial"/>
                        </a:rPr>
                        <a:t> </a:t>
                      </a:r>
                      <a:r>
                        <a:rPr lang="en-US" sz="2000" i="0" dirty="0">
                          <a:solidFill>
                            <a:srgbClr val="D9D9D9"/>
                          </a:solidFill>
                          <a:latin typeface="Arial"/>
                          <a:cs typeface="Arial"/>
                        </a:rPr>
                        <a:t>tab.</a:t>
                      </a:r>
                    </a:p>
                    <a:p>
                      <a:pPr defTabSz="3765639"/>
                      <a:endParaRPr lang="en-US" sz="2000" i="0" dirty="0">
                        <a:solidFill>
                          <a:srgbClr val="D9D9D9"/>
                        </a:solidFill>
                        <a:latin typeface="Arial"/>
                        <a:cs typeface="Arial"/>
                      </a:endParaRPr>
                    </a:p>
                    <a:p>
                      <a:pPr defTabSz="3765639"/>
                      <a:r>
                        <a:rPr lang="en-US" sz="2000" i="0" dirty="0">
                          <a:solidFill>
                            <a:srgbClr val="D9D9D9"/>
                          </a:solidFill>
                          <a:latin typeface="Arial"/>
                          <a:cs typeface="Arial"/>
                        </a:rPr>
                        <a:t>To print your poster using our same-day professional printing service, go online to </a:t>
                      </a:r>
                      <a:r>
                        <a:rPr lang="en-US" sz="2000" i="0" dirty="0" err="1">
                          <a:solidFill>
                            <a:srgbClr val="FFC000"/>
                          </a:solidFill>
                          <a:latin typeface="Arial"/>
                          <a:cs typeface="Arial"/>
                        </a:rPr>
                        <a:t>PosterPresentations.com</a:t>
                      </a:r>
                      <a:r>
                        <a:rPr lang="en-US" sz="2000" i="0" dirty="0">
                          <a:solidFill>
                            <a:srgbClr val="D9D9D9"/>
                          </a:solidFill>
                          <a:latin typeface="Arial"/>
                          <a:cs typeface="Arial"/>
                        </a:rPr>
                        <a:t> and click on "</a:t>
                      </a:r>
                      <a:r>
                        <a:rPr lang="en-US" sz="2000" i="0" dirty="0">
                          <a:solidFill>
                            <a:srgbClr val="FFC000"/>
                          </a:solidFill>
                          <a:latin typeface="Arial"/>
                          <a:cs typeface="Arial"/>
                        </a:rPr>
                        <a:t>Order your poster</a:t>
                      </a:r>
                      <a:r>
                        <a:rPr lang="en-US" sz="2000" i="0" dirty="0">
                          <a:solidFill>
                            <a:srgbClr val="D9D9D9"/>
                          </a:solidFill>
                          <a:latin typeface="Arial"/>
                          <a:cs typeface="Arial"/>
                        </a:rPr>
                        <a:t>".</a:t>
                      </a:r>
                      <a:endParaRPr lang="en-US" sz="2000" b="1" dirty="0">
                        <a:solidFill>
                          <a:srgbClr val="D9D9D9"/>
                        </a:solidFill>
                        <a:latin typeface="Arial"/>
                        <a:cs typeface="Arial"/>
                      </a:endParaRPr>
                    </a:p>
                  </a:txBody>
                  <a:tcPr marL="182880" marT="137160">
                    <a:solidFill>
                      <a:srgbClr val="010101"/>
                    </a:solidFill>
                  </a:tcPr>
                </a:tc>
                <a:tc hMerge="1">
                  <a:txBody>
                    <a:bodyPr/>
                    <a:lstStyle/>
                    <a:p>
                      <a:pPr marL="0" indent="0" algn="l" defTabSz="114300"/>
                      <a:endParaRPr lang="en-US" sz="2400" b="0" baseline="0" dirty="0">
                        <a:solidFill>
                          <a:srgbClr val="FFC000"/>
                        </a:solidFill>
                        <a:latin typeface="Arial" panose="020B0604020202020204" pitchFamily="34" charset="0"/>
                        <a:cs typeface="Arial" panose="020B0604020202020204" pitchFamily="34" charset="0"/>
                      </a:endParaRPr>
                    </a:p>
                  </a:txBody>
                  <a:tcPr>
                    <a:solidFill>
                      <a:schemeClr val="tx1">
                        <a:lumMod val="95000"/>
                        <a:lumOff val="5000"/>
                      </a:schemeClr>
                    </a:solidFill>
                  </a:tcPr>
                </a:tc>
                <a:extLst>
                  <a:ext uri="{0D108BD9-81ED-4DB2-BD59-A6C34878D82A}">
                    <a16:rowId xmlns:a16="http://schemas.microsoft.com/office/drawing/2014/main" val="677555919"/>
                  </a:ext>
                </a:extLst>
              </a:tr>
              <a:tr h="4572417">
                <a:tc>
                  <a:txBody>
                    <a:bodyPr/>
                    <a:lstStyle/>
                    <a:p>
                      <a:pPr algn="ctr"/>
                      <a:endParaRPr lang="en-US" sz="2000" dirty="0">
                        <a:solidFill>
                          <a:srgbClr val="1F3A4E"/>
                        </a:solidFill>
                      </a:endParaRPr>
                    </a:p>
                    <a:p>
                      <a:pPr algn="ctr"/>
                      <a:endParaRPr lang="en-US" sz="2000" dirty="0">
                        <a:solidFill>
                          <a:srgbClr val="1F3A4E"/>
                        </a:solidFill>
                      </a:endParaRPr>
                    </a:p>
                    <a:p>
                      <a:pPr algn="ctr"/>
                      <a:r>
                        <a:rPr lang="en-US" sz="2000" dirty="0">
                          <a:solidFill>
                            <a:schemeClr val="bg1"/>
                          </a:solidFill>
                          <a:latin typeface="Arial" panose="020B0604020202020204" pitchFamily="34" charset="0"/>
                          <a:cs typeface="Arial" panose="020B0604020202020204" pitchFamily="34" charset="0"/>
                        </a:rPr>
                        <a:t>This is a template for a </a:t>
                      </a:r>
                    </a:p>
                    <a:p>
                      <a:pPr algn="ctr"/>
                      <a:r>
                        <a:rPr lang="en-US" sz="2000" dirty="0">
                          <a:solidFill>
                            <a:schemeClr val="bg1"/>
                          </a:solidFill>
                          <a:latin typeface="Arial" panose="020B0604020202020204" pitchFamily="34" charset="0"/>
                          <a:cs typeface="Arial" panose="020B0604020202020204" pitchFamily="34" charset="0"/>
                        </a:rPr>
                        <a:t>presentation poster</a:t>
                      </a:r>
                      <a:br>
                        <a:rPr lang="en-US" sz="2000" dirty="0">
                          <a:solidFill>
                            <a:schemeClr val="bg1"/>
                          </a:solidFill>
                          <a:latin typeface="Arial" panose="020B0604020202020204" pitchFamily="34" charset="0"/>
                          <a:cs typeface="Arial" panose="020B0604020202020204" pitchFamily="34" charset="0"/>
                        </a:rPr>
                      </a:br>
                      <a:r>
                        <a:rPr lang="en-US" sz="3600" b="1" dirty="0">
                          <a:solidFill>
                            <a:srgbClr val="FFC000"/>
                          </a:solidFill>
                          <a:latin typeface="Arial" panose="020B0604020202020204" pitchFamily="34" charset="0"/>
                          <a:cs typeface="Arial" panose="020B0604020202020204" pitchFamily="34" charset="0"/>
                        </a:rPr>
                        <a:t>36 inches tall</a:t>
                      </a:r>
                      <a:br>
                        <a:rPr lang="en-US" sz="3600" b="1" dirty="0">
                          <a:solidFill>
                            <a:srgbClr val="FFC000"/>
                          </a:solidFill>
                          <a:latin typeface="Arial" panose="020B0604020202020204" pitchFamily="34" charset="0"/>
                          <a:cs typeface="Arial" panose="020B0604020202020204" pitchFamily="34" charset="0"/>
                        </a:rPr>
                      </a:br>
                      <a:r>
                        <a:rPr lang="en-US" sz="3600" b="1" dirty="0">
                          <a:solidFill>
                            <a:srgbClr val="FFC000"/>
                          </a:solidFill>
                          <a:latin typeface="Arial" panose="020B0604020202020204" pitchFamily="34" charset="0"/>
                          <a:cs typeface="Arial" panose="020B0604020202020204" pitchFamily="34" charset="0"/>
                        </a:rPr>
                        <a:t>by</a:t>
                      </a:r>
                      <a:br>
                        <a:rPr lang="en-US" sz="3600" b="1" dirty="0">
                          <a:solidFill>
                            <a:srgbClr val="FFC000"/>
                          </a:solidFill>
                          <a:latin typeface="Arial" panose="020B0604020202020204" pitchFamily="34" charset="0"/>
                          <a:cs typeface="Arial" panose="020B0604020202020204" pitchFamily="34" charset="0"/>
                        </a:rPr>
                      </a:br>
                      <a:r>
                        <a:rPr lang="en-US" sz="3600" b="1" dirty="0">
                          <a:solidFill>
                            <a:srgbClr val="FFC000"/>
                          </a:solidFill>
                          <a:latin typeface="Arial" panose="020B0604020202020204" pitchFamily="34" charset="0"/>
                          <a:cs typeface="Arial" panose="020B0604020202020204" pitchFamily="34" charset="0"/>
                        </a:rPr>
                        <a:t>48 inches wide</a:t>
                      </a:r>
                      <a:br>
                        <a:rPr lang="en-US" sz="2000" dirty="0">
                          <a:solidFill>
                            <a:schemeClr val="bg1"/>
                          </a:solidFill>
                          <a:latin typeface="Arial" panose="020B0604020202020204" pitchFamily="34" charset="0"/>
                          <a:cs typeface="Arial" panose="020B0604020202020204" pitchFamily="34" charset="0"/>
                        </a:rPr>
                      </a:br>
                      <a:endParaRPr lang="en-US" sz="2000" dirty="0">
                        <a:solidFill>
                          <a:srgbClr val="1F3A4E"/>
                        </a:solidFill>
                      </a:endParaRPr>
                    </a:p>
                  </a:txBody>
                  <a:tcPr>
                    <a:solidFill>
                      <a:srgbClr val="010101"/>
                    </a:solidFill>
                  </a:tcPr>
                </a:tc>
                <a:tc>
                  <a:txBody>
                    <a:bodyPr/>
                    <a:lstStyle/>
                    <a:p>
                      <a:pPr marL="0" marR="0" indent="0" algn="l" defTabSz="4388900" rtl="0" eaLnBrk="1" fontAlgn="auto" latinLnBrk="0" hangingPunct="1">
                        <a:lnSpc>
                          <a:spcPct val="100000"/>
                        </a:lnSpc>
                        <a:spcBef>
                          <a:spcPts val="0"/>
                        </a:spcBef>
                        <a:spcAft>
                          <a:spcPts val="0"/>
                        </a:spcAft>
                        <a:buClrTx/>
                        <a:buSzTx/>
                        <a:buFontTx/>
                        <a:buNone/>
                        <a:tabLst/>
                        <a:defRPr/>
                      </a:pPr>
                      <a:r>
                        <a:rPr lang="en-US" sz="2400" b="1" baseline="0" dirty="0">
                          <a:solidFill>
                            <a:srgbClr val="FFC000"/>
                          </a:solidFill>
                          <a:latin typeface="Arial" panose="020B0604020202020204" pitchFamily="34" charset="0"/>
                          <a:cs typeface="Arial" panose="020B0604020202020204" pitchFamily="34" charset="0"/>
                        </a:rPr>
                        <a:t>Important: Check the template size</a:t>
                      </a:r>
                      <a:br>
                        <a:rPr lang="en-US" sz="2000" b="0" baseline="0" dirty="0">
                          <a:solidFill>
                            <a:srgbClr val="FFC000"/>
                          </a:solidFill>
                          <a:latin typeface="Arial" panose="020B0604020202020204" pitchFamily="34" charset="0"/>
                          <a:cs typeface="Arial" panose="020B0604020202020204" pitchFamily="34" charset="0"/>
                        </a:rPr>
                      </a:br>
                      <a:r>
                        <a:rPr lang="en-US" sz="2000" b="0" baseline="0" dirty="0">
                          <a:solidFill>
                            <a:srgbClr val="D9D9D9"/>
                          </a:solidFill>
                          <a:latin typeface="Arial" panose="020B0604020202020204" pitchFamily="34" charset="0"/>
                          <a:cs typeface="Arial" panose="020B0604020202020204" pitchFamily="34" charset="0"/>
                        </a:rPr>
                        <a:t>Before you start working on your poster and to avoid printing problems check that you have downloaded and that you are using the correct size template for your poster presentation.</a:t>
                      </a:r>
                      <a:br>
                        <a:rPr lang="en-US" sz="2000" b="0" baseline="0" dirty="0">
                          <a:solidFill>
                            <a:srgbClr val="D9D9D9"/>
                          </a:solidFill>
                          <a:latin typeface="Arial" panose="020B0604020202020204" pitchFamily="34" charset="0"/>
                          <a:cs typeface="Arial" panose="020B0604020202020204" pitchFamily="34" charset="0"/>
                        </a:rPr>
                      </a:br>
                      <a:r>
                        <a:rPr lang="en-US" sz="2000" b="0" baseline="0" dirty="0">
                          <a:solidFill>
                            <a:srgbClr val="D9D9D9"/>
                          </a:solidFill>
                          <a:latin typeface="Arial" panose="020B0604020202020204" pitchFamily="34" charset="0"/>
                          <a:cs typeface="Arial" panose="020B0604020202020204" pitchFamily="34" charset="0"/>
                        </a:rPr>
                        <a:t>This template can also be printed at the following sizes without distortion and without any additional formatting:</a:t>
                      </a:r>
                      <a:br>
                        <a:rPr lang="en-US" sz="2000" b="0" baseline="0" dirty="0">
                          <a:solidFill>
                            <a:srgbClr val="D9D9D9"/>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30 tall x 40 wide</a:t>
                      </a:r>
                      <a:br>
                        <a:rPr lang="en-US" sz="2000" b="0" baseline="0" dirty="0">
                          <a:solidFill>
                            <a:srgbClr val="FFC000"/>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42 tall x 56 wide</a:t>
                      </a:r>
                      <a:br>
                        <a:rPr lang="en-US" sz="2000" b="0" baseline="0" dirty="0">
                          <a:solidFill>
                            <a:srgbClr val="FFC000"/>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48 tall x 64 wide</a:t>
                      </a:r>
                    </a:p>
                  </a:txBody>
                  <a:tcPr marL="182880" marT="137160">
                    <a:solidFill>
                      <a:srgbClr val="010101"/>
                    </a:solidFill>
                  </a:tcPr>
                </a:tc>
                <a:extLst>
                  <a:ext uri="{0D108BD9-81ED-4DB2-BD59-A6C34878D82A}">
                    <a16:rowId xmlns:a16="http://schemas.microsoft.com/office/drawing/2014/main" val="10008"/>
                  </a:ext>
                </a:extLst>
              </a:tr>
              <a:tr h="4288692">
                <a:tc>
                  <a:txBody>
                    <a:bodyPr/>
                    <a:lstStyle/>
                    <a:p>
                      <a:endParaRPr lang="en-US" sz="2000" dirty="0">
                        <a:solidFill>
                          <a:srgbClr val="1F3A4E"/>
                        </a:solidFill>
                      </a:endParaRPr>
                    </a:p>
                  </a:txBody>
                  <a:tcPr>
                    <a:blipFill rotWithShape="1">
                      <a:blip r:embed="rId3"/>
                      <a:stretch>
                        <a:fillRect/>
                      </a:stretch>
                    </a:blipFill>
                  </a:tcPr>
                </a:tc>
                <a:tc>
                  <a:txBody>
                    <a:bodyPr/>
                    <a:lstStyle/>
                    <a:p>
                      <a:pPr algn="l"/>
                      <a:r>
                        <a:rPr lang="en-US" sz="2400" b="1" baseline="0" dirty="0">
                          <a:solidFill>
                            <a:srgbClr val="FFC000"/>
                          </a:solidFill>
                          <a:latin typeface="Arial" panose="020B0604020202020204" pitchFamily="34" charset="0"/>
                          <a:cs typeface="Arial" panose="020B0604020202020204" pitchFamily="34" charset="0"/>
                        </a:rPr>
                        <a:t>How to </a:t>
                      </a:r>
                      <a:r>
                        <a:rPr lang="en-US" sz="4000" b="1" baseline="0" dirty="0">
                          <a:solidFill>
                            <a:srgbClr val="FFC000"/>
                          </a:solidFill>
                          <a:latin typeface="Arial" panose="020B0604020202020204" pitchFamily="34" charset="0"/>
                          <a:cs typeface="Arial" panose="020B0604020202020204" pitchFamily="34" charset="0"/>
                        </a:rPr>
                        <a:t>Zoom in </a:t>
                      </a:r>
                      <a:r>
                        <a:rPr lang="en-US" sz="2400" b="1" baseline="0" dirty="0">
                          <a:solidFill>
                            <a:srgbClr val="FFC000"/>
                          </a:solidFill>
                          <a:latin typeface="Arial" panose="020B0604020202020204" pitchFamily="34" charset="0"/>
                          <a:cs typeface="Arial" panose="020B0604020202020204" pitchFamily="34" charset="0"/>
                        </a:rPr>
                        <a:t>and </a:t>
                      </a:r>
                      <a:r>
                        <a:rPr lang="en-US" sz="1800" b="1" baseline="0" dirty="0">
                          <a:solidFill>
                            <a:srgbClr val="FFC000"/>
                          </a:solidFill>
                          <a:latin typeface="Arial" panose="020B0604020202020204" pitchFamily="34" charset="0"/>
                          <a:cs typeface="Arial" panose="020B0604020202020204" pitchFamily="34" charset="0"/>
                        </a:rPr>
                        <a:t>out</a:t>
                      </a:r>
                      <a:endParaRPr lang="en-US" sz="2400" b="1" baseline="0" dirty="0">
                        <a:solidFill>
                          <a:srgbClr val="FFC000"/>
                        </a:solidFill>
                        <a:latin typeface="Arial" panose="020B0604020202020204" pitchFamily="34" charset="0"/>
                        <a:cs typeface="Arial" panose="020B0604020202020204" pitchFamily="34" charset="0"/>
                      </a:endParaRPr>
                    </a:p>
                    <a:p>
                      <a:pPr algn="l"/>
                      <a:r>
                        <a:rPr lang="en-US" sz="2000" b="0" baseline="0" dirty="0">
                          <a:solidFill>
                            <a:srgbClr val="D9D9D9"/>
                          </a:solidFill>
                          <a:latin typeface="Arial" panose="020B0604020202020204" pitchFamily="34" charset="0"/>
                          <a:cs typeface="Arial" panose="020B0604020202020204" pitchFamily="34" charset="0"/>
                        </a:rPr>
                        <a:t>Use the PowerPoint zoom tool to adjust the screen magnification to view comfortably. PowerPoint provides 2 ways to zoom: </a:t>
                      </a:r>
                      <a:br>
                        <a:rPr lang="en-US" sz="2000" b="0" baseline="0" dirty="0">
                          <a:solidFill>
                            <a:srgbClr val="D9D9D9"/>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1. </a:t>
                      </a:r>
                      <a:r>
                        <a:rPr lang="en-US" sz="2000" b="0" baseline="0" dirty="0">
                          <a:solidFill>
                            <a:srgbClr val="D9D9D9"/>
                          </a:solidFill>
                          <a:latin typeface="Arial" panose="020B0604020202020204" pitchFamily="34" charset="0"/>
                          <a:cs typeface="Arial" panose="020B0604020202020204" pitchFamily="34" charset="0"/>
                        </a:rPr>
                        <a:t>On the top menu bar click on the VIEW tab and then click on ZOOM. Choose the zoom percentage that works best for you. </a:t>
                      </a:r>
                      <a:br>
                        <a:rPr lang="en-US" sz="2000" b="0" baseline="0" dirty="0">
                          <a:solidFill>
                            <a:srgbClr val="D9D9D9"/>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2. </a:t>
                      </a:r>
                      <a:r>
                        <a:rPr lang="en-US" sz="2000" b="0" baseline="0" dirty="0">
                          <a:solidFill>
                            <a:srgbClr val="D9D9D9"/>
                          </a:solidFill>
                          <a:latin typeface="Arial" panose="020B0604020202020204" pitchFamily="34" charset="0"/>
                          <a:cs typeface="Arial" panose="020B0604020202020204" pitchFamily="34" charset="0"/>
                        </a:rPr>
                        <a:t>For better zoom flexibility, use the zoom slider at the bottom right of the window.</a:t>
                      </a:r>
                    </a:p>
                  </a:txBody>
                  <a:tcPr marL="182880" marT="137160">
                    <a:solidFill>
                      <a:srgbClr val="010101"/>
                    </a:solidFill>
                  </a:tcPr>
                </a:tc>
                <a:extLst>
                  <a:ext uri="{0D108BD9-81ED-4DB2-BD59-A6C34878D82A}">
                    <a16:rowId xmlns:a16="http://schemas.microsoft.com/office/drawing/2014/main" val="10001"/>
                  </a:ext>
                </a:extLst>
              </a:tr>
              <a:tr h="1800526">
                <a:tc gridSpan="2">
                  <a:txBody>
                    <a:bodyPr/>
                    <a:lstStyle/>
                    <a:p>
                      <a:pPr marL="0" marR="0" lvl="0" indent="0" algn="l" defTabSz="4388900" rtl="0" eaLnBrk="1" fontAlgn="auto" latinLnBrk="0" hangingPunct="1">
                        <a:lnSpc>
                          <a:spcPct val="100000"/>
                        </a:lnSpc>
                        <a:spcBef>
                          <a:spcPts val="0"/>
                        </a:spcBef>
                        <a:spcAft>
                          <a:spcPts val="0"/>
                        </a:spcAft>
                        <a:buClrTx/>
                        <a:buSzTx/>
                        <a:buFontTx/>
                        <a:buNone/>
                        <a:tabLst/>
                        <a:defRPr/>
                      </a:pPr>
                      <a:r>
                        <a:rPr lang="en-US" sz="2400" b="1" baseline="0" dirty="0">
                          <a:solidFill>
                            <a:srgbClr val="FFC000"/>
                          </a:solidFill>
                          <a:latin typeface="Arial" panose="020B0604020202020204" pitchFamily="34" charset="0"/>
                          <a:cs typeface="Arial" panose="020B0604020202020204" pitchFamily="34" charset="0"/>
                        </a:rPr>
                        <a:t>Ruler and Guides</a:t>
                      </a:r>
                      <a:br>
                        <a:rPr lang="en-US" sz="2000" b="0" baseline="0" dirty="0">
                          <a:solidFill>
                            <a:srgbClr val="FFC000"/>
                          </a:solidFill>
                          <a:latin typeface="Arial" panose="020B0604020202020204" pitchFamily="34" charset="0"/>
                          <a:cs typeface="Arial" panose="020B0604020202020204" pitchFamily="34" charset="0"/>
                        </a:rPr>
                      </a:br>
                      <a:r>
                        <a:rPr lang="en-US" sz="2000" b="0" baseline="0" dirty="0">
                          <a:solidFill>
                            <a:srgbClr val="D9D9D9"/>
                          </a:solidFill>
                          <a:latin typeface="Arial" panose="020B0604020202020204" pitchFamily="34" charset="0"/>
                          <a:cs typeface="Arial" panose="020B0604020202020204" pitchFamily="34" charset="0"/>
                        </a:rPr>
                        <a:t>The dotted lines on his poster template are guides.  The horizontal and vertical guides will help you align your poster elements accurately. Text boxes and other elements will ”snap” to the guides and stay within the boundaries of the columns. To hide the guides go to VIEW and uncheck the Guides box.</a:t>
                      </a:r>
                    </a:p>
                  </a:txBody>
                  <a:tcPr>
                    <a:solidFill>
                      <a:srgbClr val="010101"/>
                    </a:solidFill>
                  </a:tcPr>
                </a:tc>
                <a:tc hMerge="1">
                  <a:txBody>
                    <a:bodyPr/>
                    <a:lstStyle/>
                    <a:p>
                      <a:endParaRPr lang="en-US" sz="2400" b="0" baseline="0" dirty="0">
                        <a:solidFill>
                          <a:schemeClr val="bg1"/>
                        </a:solidFill>
                        <a:latin typeface="Arial" panose="020B0604020202020204" pitchFamily="34" charset="0"/>
                        <a:cs typeface="Arial" panose="020B0604020202020204" pitchFamily="34" charset="0"/>
                      </a:endParaRPr>
                    </a:p>
                  </a:txBody>
                  <a:tcPr marL="182880" marT="137160">
                    <a:solidFill>
                      <a:schemeClr val="tx1">
                        <a:lumMod val="95000"/>
                        <a:lumOff val="5000"/>
                      </a:schemeClr>
                    </a:solidFill>
                  </a:tcPr>
                </a:tc>
                <a:extLst>
                  <a:ext uri="{0D108BD9-81ED-4DB2-BD59-A6C34878D82A}">
                    <a16:rowId xmlns:a16="http://schemas.microsoft.com/office/drawing/2014/main" val="10002"/>
                  </a:ext>
                </a:extLst>
              </a:tr>
              <a:tr h="3824339">
                <a:tc>
                  <a:txBody>
                    <a:bodyPr/>
                    <a:lstStyle/>
                    <a:p>
                      <a:endParaRPr lang="en-US" sz="2000" dirty="0">
                        <a:solidFill>
                          <a:srgbClr val="1F3A4E"/>
                        </a:solidFill>
                      </a:endParaRPr>
                    </a:p>
                  </a:txBody>
                  <a:tcPr>
                    <a:blipFill rotWithShape="1">
                      <a:blip r:embed="rId4"/>
                      <a:stretch>
                        <a:fillRect/>
                      </a:stretch>
                    </a:blipFill>
                  </a:tcPr>
                </a:tc>
                <a:tc>
                  <a:txBody>
                    <a:bodyPr/>
                    <a:lstStyle/>
                    <a:p>
                      <a:pPr marL="0" lvl="1" indent="0" algn="l" defTabSz="114300"/>
                      <a:r>
                        <a:rPr lang="en-US" sz="2400" b="1" baseline="0" dirty="0">
                          <a:solidFill>
                            <a:srgbClr val="FFC000"/>
                          </a:solidFill>
                          <a:latin typeface="Arial" panose="020B0604020202020204" pitchFamily="34" charset="0"/>
                          <a:cs typeface="Arial" panose="020B0604020202020204" pitchFamily="34" charset="0"/>
                        </a:rPr>
                        <a:t>Headers and text containers</a:t>
                      </a:r>
                      <a:br>
                        <a:rPr lang="en-US" sz="2000" b="0" baseline="0" dirty="0">
                          <a:solidFill>
                            <a:schemeClr val="bg1"/>
                          </a:solidFill>
                          <a:latin typeface="Arial" panose="020B0604020202020204" pitchFamily="34" charset="0"/>
                          <a:cs typeface="Arial" panose="020B0604020202020204" pitchFamily="34" charset="0"/>
                        </a:rPr>
                      </a:br>
                      <a:r>
                        <a:rPr lang="en-US" sz="2000" b="0" baseline="0" dirty="0">
                          <a:solidFill>
                            <a:srgbClr val="D9D9D9"/>
                          </a:solidFill>
                          <a:latin typeface="Arial" panose="020B0604020202020204" pitchFamily="34" charset="0"/>
                          <a:cs typeface="Arial" panose="020B0604020202020204" pitchFamily="34" charset="0"/>
                        </a:rPr>
                        <a:t>Included in this template are commonly used section headers such as Abstract, Objectives, Methods, Results, etc. </a:t>
                      </a:r>
                      <a:br>
                        <a:rPr lang="en-US" sz="2000" b="0" baseline="0" dirty="0">
                          <a:solidFill>
                            <a:schemeClr val="bg1"/>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a:t>
                      </a:r>
                      <a:r>
                        <a:rPr lang="en-US" sz="2000" b="0" baseline="0" dirty="0">
                          <a:solidFill>
                            <a:schemeClr val="bg1"/>
                          </a:solidFill>
                          <a:latin typeface="Arial" panose="020B0604020202020204" pitchFamily="34" charset="0"/>
                          <a:cs typeface="Arial" panose="020B0604020202020204" pitchFamily="34" charset="0"/>
                        </a:rPr>
                        <a:t> </a:t>
                      </a:r>
                      <a:r>
                        <a:rPr lang="en-US" sz="2000" b="0" baseline="0" dirty="0">
                          <a:solidFill>
                            <a:srgbClr val="D9D9D9"/>
                          </a:solidFill>
                          <a:latin typeface="Arial" panose="020B0604020202020204" pitchFamily="34" charset="0"/>
                          <a:cs typeface="Arial" panose="020B0604020202020204" pitchFamily="34" charset="0"/>
                        </a:rPr>
                        <a:t>Click inside a section header to add its text. </a:t>
                      </a:r>
                      <a:br>
                        <a:rPr lang="en-US" sz="2000" b="0" baseline="0" dirty="0">
                          <a:solidFill>
                            <a:schemeClr val="bg1"/>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a:t>
                      </a:r>
                      <a:r>
                        <a:rPr lang="en-US" sz="2000" b="0" baseline="0" dirty="0">
                          <a:solidFill>
                            <a:schemeClr val="bg1"/>
                          </a:solidFill>
                          <a:latin typeface="Arial" panose="020B0604020202020204" pitchFamily="34" charset="0"/>
                          <a:cs typeface="Arial" panose="020B0604020202020204" pitchFamily="34" charset="0"/>
                        </a:rPr>
                        <a:t> </a:t>
                      </a:r>
                      <a:r>
                        <a:rPr lang="en-US" sz="2000" b="0" baseline="0" dirty="0">
                          <a:solidFill>
                            <a:srgbClr val="D9D9D9"/>
                          </a:solidFill>
                          <a:latin typeface="Arial" panose="020B0604020202020204" pitchFamily="34" charset="0"/>
                          <a:cs typeface="Arial" panose="020B0604020202020204" pitchFamily="34" charset="0"/>
                        </a:rPr>
                        <a:t>To add another header, click on edge of the section box so that it is outlined. Copy and paste it. </a:t>
                      </a:r>
                      <a:br>
                        <a:rPr lang="en-US" sz="2000" b="0" baseline="0" dirty="0">
                          <a:solidFill>
                            <a:schemeClr val="bg1"/>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a:t>
                      </a:r>
                      <a:r>
                        <a:rPr lang="en-US" sz="2000" b="0" baseline="0" dirty="0">
                          <a:solidFill>
                            <a:schemeClr val="bg1"/>
                          </a:solidFill>
                          <a:latin typeface="Arial" panose="020B0604020202020204" pitchFamily="34" charset="0"/>
                          <a:cs typeface="Arial" panose="020B0604020202020204" pitchFamily="34" charset="0"/>
                        </a:rPr>
                        <a:t> </a:t>
                      </a:r>
                      <a:r>
                        <a:rPr lang="en-US" sz="2000" b="0" baseline="0" dirty="0">
                          <a:solidFill>
                            <a:srgbClr val="D9D9D9"/>
                          </a:solidFill>
                          <a:latin typeface="Arial" panose="020B0604020202020204" pitchFamily="34" charset="0"/>
                          <a:cs typeface="Arial" panose="020B0604020202020204" pitchFamily="34" charset="0"/>
                        </a:rPr>
                        <a:t>To increase its size, click on the white circles and expand to the the desired size.</a:t>
                      </a:r>
                    </a:p>
                  </a:txBody>
                  <a:tcPr marL="182880" marT="137160">
                    <a:solidFill>
                      <a:srgbClr val="010101"/>
                    </a:solidFill>
                  </a:tcPr>
                </a:tc>
                <a:extLst>
                  <a:ext uri="{0D108BD9-81ED-4DB2-BD59-A6C34878D82A}">
                    <a16:rowId xmlns:a16="http://schemas.microsoft.com/office/drawing/2014/main" val="10003"/>
                  </a:ext>
                </a:extLst>
              </a:tr>
              <a:tr h="3519135">
                <a:tc gridSpan="2">
                  <a:txBody>
                    <a:bodyPr/>
                    <a:lstStyle/>
                    <a:p>
                      <a:r>
                        <a:rPr lang="en-US" sz="2400" b="1" dirty="0">
                          <a:solidFill>
                            <a:srgbClr val="FFC000"/>
                          </a:solidFill>
                          <a:latin typeface="Arial" panose="020B0604020202020204" pitchFamily="34" charset="0"/>
                          <a:cs typeface="Arial" panose="020B0604020202020204" pitchFamily="34" charset="0"/>
                        </a:rPr>
                        <a:t>Adding content to the poster</a:t>
                      </a:r>
                    </a:p>
                    <a:p>
                      <a:r>
                        <a:rPr lang="en-US" sz="2000" baseline="0" dirty="0">
                          <a:solidFill>
                            <a:srgbClr val="D9D9D9"/>
                          </a:solidFill>
                          <a:latin typeface="Arial" panose="020B0604020202020204" pitchFamily="34" charset="0"/>
                          <a:cs typeface="Arial" panose="020B0604020202020204" pitchFamily="34" charset="0"/>
                        </a:rPr>
                        <a:t>Start by adding your text to each section without spending too much time with formatting. Use the default font size even if your text extends beyond the bottom of the poster. Continue until you have added all your content including text, graphics, photos, etc. Once you finish adding your content you can go back and format your text as needed.</a:t>
                      </a:r>
                    </a:p>
                    <a:p>
                      <a:pPr marL="342900" indent="-342900">
                        <a:buFontTx/>
                        <a:buChar char="-"/>
                      </a:pPr>
                      <a:r>
                        <a:rPr lang="en-US" sz="2000" baseline="0" dirty="0">
                          <a:solidFill>
                            <a:srgbClr val="D9D9D9"/>
                          </a:solidFill>
                          <a:latin typeface="Arial" panose="020B0604020202020204" pitchFamily="34" charset="0"/>
                          <a:cs typeface="Arial" panose="020B0604020202020204" pitchFamily="34" charset="0"/>
                        </a:rPr>
                        <a:t>If you run out of room, try to reduce the size of your fonts and/or the size of your graphics. If there is a lot of empty space try to increase your font sizes and the size of your graphics. The font used for references can be smaller.</a:t>
                      </a:r>
                      <a:endParaRPr lang="en-US" sz="2000" dirty="0">
                        <a:solidFill>
                          <a:srgbClr val="D9D9D9"/>
                        </a:solidFill>
                        <a:latin typeface="Arial" panose="020B0604020202020204" pitchFamily="34" charset="0"/>
                        <a:cs typeface="Arial" panose="020B0604020202020204" pitchFamily="34" charset="0"/>
                      </a:endParaRPr>
                    </a:p>
                  </a:txBody>
                  <a:tcPr>
                    <a:solidFill>
                      <a:srgbClr val="010101"/>
                    </a:solidFill>
                  </a:tcPr>
                </a:tc>
                <a:tc hMerge="1">
                  <a:txBody>
                    <a:bodyPr/>
                    <a:lstStyle/>
                    <a:p>
                      <a:endParaRPr lang="en-US" sz="2400" dirty="0">
                        <a:solidFill>
                          <a:schemeClr val="bg1"/>
                        </a:solidFill>
                        <a:latin typeface="Arial" panose="020B0604020202020204" pitchFamily="34" charset="0"/>
                        <a:cs typeface="Arial" panose="020B0604020202020204" pitchFamily="34" charset="0"/>
                      </a:endParaRPr>
                    </a:p>
                  </a:txBody>
                  <a:tcPr marL="182880" marT="137160">
                    <a:solidFill>
                      <a:srgbClr val="010101"/>
                    </a:solidFill>
                  </a:tcPr>
                </a:tc>
                <a:extLst>
                  <a:ext uri="{0D108BD9-81ED-4DB2-BD59-A6C34878D82A}">
                    <a16:rowId xmlns:a16="http://schemas.microsoft.com/office/drawing/2014/main" val="10004"/>
                  </a:ext>
                </a:extLst>
              </a:tr>
              <a:tr h="2377657">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r>
                        <a:rPr lang="en-US" sz="2400" b="1" noProof="0" dirty="0">
                          <a:solidFill>
                            <a:srgbClr val="FFC000"/>
                          </a:solidFill>
                          <a:latin typeface="Arial" panose="020B0604020202020204" pitchFamily="34" charset="0"/>
                          <a:cs typeface="Arial" panose="020B0604020202020204" pitchFamily="34" charset="0"/>
                        </a:rPr>
                        <a:t>Photos</a:t>
                      </a:r>
                    </a:p>
                    <a:p>
                      <a:pPr marL="0" marR="0" lvl="0" indent="0" algn="l" defTabSz="9779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D9D9D9"/>
                          </a:solidFill>
                          <a:effectLst/>
                          <a:uLnTx/>
                          <a:uFillTx/>
                          <a:latin typeface="Arial"/>
                          <a:ea typeface="+mn-ea"/>
                          <a:cs typeface="Arial"/>
                        </a:rPr>
                        <a:t>You can add photos by dragging and dropping from your desktop, copy and paste, or by going to INSERT &gt; PICTURES. Resize images proportionally by holding down the SHIFT key and dragging one of the white corner handles (dots). For a professional-looking poster, do not distort your images by stretching them disproportionally.</a:t>
                      </a:r>
                    </a:p>
                  </a:txBody>
                  <a:tcPr marL="182880" marT="137160">
                    <a:solidFill>
                      <a:srgbClr val="010101"/>
                    </a:solidFill>
                  </a:tcPr>
                </a:tc>
                <a:tc hMerge="1">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endParaRPr lang="en-US" sz="2200" noProof="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5"/>
                  </a:ext>
                </a:extLst>
              </a:tr>
              <a:tr h="2293170">
                <a:tc gridSpan="2">
                  <a:txBody>
                    <a:bodyPr/>
                    <a:lstStyle/>
                    <a:p>
                      <a:endParaRPr lang="en-US" sz="2000" dirty="0">
                        <a:solidFill>
                          <a:schemeClr val="bg1"/>
                        </a:solidFill>
                        <a:latin typeface="Arial" panose="020B0604020202020204" pitchFamily="34" charset="0"/>
                        <a:cs typeface="Arial" panose="020B0604020202020204" pitchFamily="34" charset="0"/>
                      </a:endParaRPr>
                    </a:p>
                  </a:txBody>
                  <a:tcPr marL="182880" marT="137160">
                    <a:blipFill rotWithShape="1">
                      <a:blip r:embed="rId5"/>
                      <a:stretch>
                        <a:fillRect/>
                      </a:stretch>
                    </a:blipFill>
                  </a:tcPr>
                </a:tc>
                <a:tc hMerge="1">
                  <a:txBody>
                    <a:bodyPr/>
                    <a:lstStyle/>
                    <a:p>
                      <a:endParaRPr lang="en-US" sz="2400" dirty="0">
                        <a:solidFill>
                          <a:srgbClr val="1F3A4E"/>
                        </a:solidFill>
                      </a:endParaRPr>
                    </a:p>
                  </a:txBody>
                  <a:tcPr/>
                </a:tc>
                <a:extLst>
                  <a:ext uri="{0D108BD9-81ED-4DB2-BD59-A6C34878D82A}">
                    <a16:rowId xmlns:a16="http://schemas.microsoft.com/office/drawing/2014/main" val="10006"/>
                  </a:ext>
                </a:extLst>
              </a:tr>
              <a:tr h="1280277">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r>
                        <a:rPr lang="en-US" sz="2400" b="1" noProof="0" dirty="0">
                          <a:solidFill>
                            <a:srgbClr val="FFC000"/>
                          </a:solidFill>
                          <a:latin typeface="Arial"/>
                          <a:cs typeface="Arial"/>
                        </a:rPr>
                        <a:t>Quality check your graphics</a:t>
                      </a:r>
                    </a:p>
                    <a:p>
                      <a:pPr marL="0" marR="0" lvl="0" indent="0" algn="l" defTabSz="1518341" rtl="0" eaLnBrk="1" fontAlgn="auto" latinLnBrk="0" hangingPunct="1">
                        <a:lnSpc>
                          <a:spcPct val="100000"/>
                        </a:lnSpc>
                        <a:spcBef>
                          <a:spcPts val="0"/>
                        </a:spcBef>
                        <a:spcAft>
                          <a:spcPts val="0"/>
                        </a:spcAft>
                        <a:buClrTx/>
                        <a:buSzTx/>
                        <a:buFontTx/>
                        <a:buNone/>
                        <a:tabLst/>
                        <a:defRPr/>
                      </a:pPr>
                      <a:r>
                        <a:rPr lang="en-US" sz="2000" noProof="0" dirty="0">
                          <a:solidFill>
                            <a:srgbClr val="D9D9D9"/>
                          </a:solidFill>
                          <a:latin typeface="Arial"/>
                          <a:cs typeface="Arial"/>
                        </a:rPr>
                        <a:t>Zoom in and look at your images at 100%-200% magnification. If they look clear, they will print well. </a:t>
                      </a:r>
                    </a:p>
                  </a:txBody>
                  <a:tcPr marL="182880" marT="137160">
                    <a:solidFill>
                      <a:srgbClr val="010101"/>
                    </a:solidFill>
                  </a:tcPr>
                </a:tc>
                <a:tc hMerge="1">
                  <a:txBody>
                    <a:bodyPr/>
                    <a:lstStyle/>
                    <a:p>
                      <a:endParaRPr lang="en-US" sz="2400" dirty="0">
                        <a:solidFill>
                          <a:srgbClr val="1F3A4E"/>
                        </a:solidFill>
                      </a:endParaRPr>
                    </a:p>
                  </a:txBody>
                  <a:tcPr>
                    <a:solidFill>
                      <a:schemeClr val="tx1">
                        <a:lumMod val="95000"/>
                        <a:lumOff val="5000"/>
                      </a:schemeClr>
                    </a:solidFill>
                  </a:tcPr>
                </a:tc>
                <a:extLst>
                  <a:ext uri="{0D108BD9-81ED-4DB2-BD59-A6C34878D82A}">
                    <a16:rowId xmlns:a16="http://schemas.microsoft.com/office/drawing/2014/main" val="10007"/>
                  </a:ext>
                </a:extLst>
              </a:tr>
              <a:tr h="3187270">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endParaRPr lang="en-US" sz="2000" noProof="0" dirty="0">
                        <a:solidFill>
                          <a:schemeClr val="bg1"/>
                        </a:solidFill>
                        <a:latin typeface="Arial"/>
                        <a:cs typeface="Arial"/>
                      </a:endParaRPr>
                    </a:p>
                  </a:txBody>
                  <a:tcPr marL="182880" marT="137160">
                    <a:blipFill rotWithShape="1">
                      <a:blip r:embed="rId6"/>
                      <a:stretch>
                        <a:fillRect/>
                      </a:stretch>
                    </a:blipFill>
                  </a:tcPr>
                </a:tc>
                <a:tc hMerge="1">
                  <a:txBody>
                    <a:bodyPr/>
                    <a:lstStyle/>
                    <a:p>
                      <a:endParaRPr lang="en-US"/>
                    </a:p>
                  </a:txBody>
                  <a:tcPr/>
                </a:tc>
                <a:extLst>
                  <a:ext uri="{0D108BD9-81ED-4DB2-BD59-A6C34878D82A}">
                    <a16:rowId xmlns:a16="http://schemas.microsoft.com/office/drawing/2014/main" val="10010"/>
                  </a:ext>
                </a:extLst>
              </a:tr>
            </a:tbl>
          </a:graphicData>
        </a:graphic>
      </p:graphicFrame>
      <p:graphicFrame>
        <p:nvGraphicFramePr>
          <p:cNvPr id="4" name="Table 3">
            <a:extLst>
              <a:ext uri="{FF2B5EF4-FFF2-40B4-BE49-F238E27FC236}">
                <a16:creationId xmlns:a16="http://schemas.microsoft.com/office/drawing/2014/main" id="{6338BD29-2BD7-AB47-B9B8-5033641D7C2D}"/>
              </a:ext>
            </a:extLst>
          </p:cNvPr>
          <p:cNvGraphicFramePr>
            <a:graphicFrameLocks noGrp="1"/>
          </p:cNvGraphicFramePr>
          <p:nvPr userDrawn="1">
            <p:extLst>
              <p:ext uri="{D42A27DB-BD31-4B8C-83A1-F6EECF244321}">
                <p14:modId xmlns:p14="http://schemas.microsoft.com/office/powerpoint/2010/main" val="336852881"/>
              </p:ext>
            </p:extLst>
          </p:nvPr>
        </p:nvGraphicFramePr>
        <p:xfrm>
          <a:off x="44695229" y="-84749"/>
          <a:ext cx="9430188" cy="33075070"/>
        </p:xfrm>
        <a:graphic>
          <a:graphicData uri="http://schemas.openxmlformats.org/drawingml/2006/table">
            <a:tbl>
              <a:tblPr firstRow="1" bandRow="1">
                <a:tableStyleId>{5C22544A-7EE6-4342-B048-85BDC9FD1C3A}</a:tableStyleId>
              </a:tblPr>
              <a:tblGrid>
                <a:gridCol w="3343835">
                  <a:extLst>
                    <a:ext uri="{9D8B030D-6E8A-4147-A177-3AD203B41FA5}">
                      <a16:colId xmlns:a16="http://schemas.microsoft.com/office/drawing/2014/main" val="20000"/>
                    </a:ext>
                  </a:extLst>
                </a:gridCol>
                <a:gridCol w="1381559">
                  <a:extLst>
                    <a:ext uri="{9D8B030D-6E8A-4147-A177-3AD203B41FA5}">
                      <a16:colId xmlns:a16="http://schemas.microsoft.com/office/drawing/2014/main" val="997673227"/>
                    </a:ext>
                  </a:extLst>
                </a:gridCol>
                <a:gridCol w="4704794">
                  <a:extLst>
                    <a:ext uri="{9D8B030D-6E8A-4147-A177-3AD203B41FA5}">
                      <a16:colId xmlns:a16="http://schemas.microsoft.com/office/drawing/2014/main" val="4164475170"/>
                    </a:ext>
                  </a:extLst>
                </a:gridCol>
              </a:tblGrid>
              <a:tr h="1756432">
                <a:tc gridSpan="3">
                  <a:txBody>
                    <a:bodyPr/>
                    <a:lstStyle/>
                    <a:p>
                      <a:pPr marL="0" marR="0" indent="0" algn="ctr" defTabSz="4388900" rtl="0" eaLnBrk="1" fontAlgn="auto" latinLnBrk="0" hangingPunct="1">
                        <a:lnSpc>
                          <a:spcPct val="100000"/>
                        </a:lnSpc>
                        <a:spcBef>
                          <a:spcPts val="0"/>
                        </a:spcBef>
                        <a:spcAft>
                          <a:spcPts val="0"/>
                        </a:spcAft>
                        <a:buClrTx/>
                        <a:buSzTx/>
                        <a:buFontTx/>
                        <a:buNone/>
                        <a:tabLst/>
                        <a:defRPr/>
                      </a:pPr>
                      <a:r>
                        <a:rPr lang="en-US" sz="4000" b="0" spc="600" dirty="0">
                          <a:solidFill>
                            <a:srgbClr val="1F3A4E"/>
                          </a:solidFill>
                          <a:latin typeface="Arial Black" panose="020B0A04020102020204" pitchFamily="34" charset="0"/>
                        </a:rPr>
                        <a:t>QUICK START GUIDE</a:t>
                      </a:r>
                      <a:br>
                        <a:rPr lang="en-US" sz="4000" b="0" spc="600" dirty="0">
                          <a:solidFill>
                            <a:srgbClr val="1F3A4E"/>
                          </a:solidFill>
                          <a:latin typeface="Arial Black" panose="020B0A04020102020204" pitchFamily="34" charset="0"/>
                        </a:rPr>
                      </a:br>
                      <a:r>
                        <a:rPr lang="en-US" sz="3200" b="1" spc="0" dirty="0">
                          <a:solidFill>
                            <a:srgbClr val="FF0000"/>
                          </a:solidFill>
                          <a:latin typeface="Trebuchet MS" pitchFamily="34" charset="0"/>
                        </a:rPr>
                        <a:t>(THIS SIDEBAR WILL NOT PRINT)</a:t>
                      </a:r>
                      <a:endParaRPr lang="en-US" sz="4000" b="1" spc="600" dirty="0">
                        <a:solidFill>
                          <a:schemeClr val="bg1"/>
                        </a:solidFill>
                        <a:latin typeface="Trebuchet MS" pitchFamily="34" charset="0"/>
                      </a:endParaRPr>
                    </a:p>
                  </a:txBody>
                  <a:tcPr marL="182880" marT="137160">
                    <a:solidFill>
                      <a:srgbClr val="FFC00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563101">
                <a:tc gridSpan="3">
                  <a:txBody>
                    <a:bodyPr/>
                    <a:lstStyle/>
                    <a:p>
                      <a:pPr algn="l"/>
                      <a:r>
                        <a:rPr lang="en-US" sz="2800" b="1" baseline="0" dirty="0">
                          <a:solidFill>
                            <a:srgbClr val="FFC000"/>
                          </a:solidFill>
                          <a:latin typeface="Arial" panose="020B0604020202020204" pitchFamily="34" charset="0"/>
                          <a:cs typeface="Arial" panose="020B0604020202020204" pitchFamily="34" charset="0"/>
                        </a:rPr>
                        <a:t>How to change the template colors</a:t>
                      </a:r>
                    </a:p>
                    <a:p>
                      <a:pPr marL="0" indent="0" algn="l" defTabSz="114300"/>
                      <a:r>
                        <a:rPr lang="en-US" sz="2400" b="0" baseline="0" dirty="0">
                          <a:solidFill>
                            <a:srgbClr val="D9D9D9"/>
                          </a:solidFill>
                          <a:latin typeface="Arial" panose="020B0604020202020204" pitchFamily="34" charset="0"/>
                          <a:cs typeface="Arial" panose="020B0604020202020204" pitchFamily="34" charset="0"/>
                        </a:rPr>
                        <a:t>You can change the overall template color theme by clicking on the COLORS dropdown menu under the DESIGN tab. You can see a tutorial here: </a:t>
                      </a:r>
                      <a:r>
                        <a:rPr lang="en-US" sz="2400" dirty="0">
                          <a:solidFill>
                            <a:srgbClr val="FFC000"/>
                          </a:solidFill>
                          <a:hlinkClick r:id="rId7">
                            <a:extLst>
                              <a:ext uri="{A12FA001-AC4F-418D-AE19-62706E023703}">
                                <ahyp:hlinkClr xmlns:ahyp="http://schemas.microsoft.com/office/drawing/2018/hyperlinkcolor" val="tx"/>
                              </a:ext>
                            </a:extLst>
                          </a:hlinkClick>
                        </a:rPr>
                        <a:t>https://www.posterpresentations.com/how-to-change-the-research-poster-template-colors.html</a:t>
                      </a:r>
                      <a:endParaRPr lang="en-US" sz="2400" dirty="0">
                        <a:solidFill>
                          <a:srgbClr val="FFC000"/>
                        </a:solidFill>
                      </a:endParaRPr>
                    </a:p>
                    <a:p>
                      <a:pPr marL="0" indent="0" algn="l" defTabSz="114300"/>
                      <a:endParaRPr lang="en-US" sz="2400" b="0" baseline="0" dirty="0">
                        <a:solidFill>
                          <a:srgbClr val="D9D9D9"/>
                        </a:solidFill>
                        <a:latin typeface="Arial" panose="020B0604020202020204" pitchFamily="34" charset="0"/>
                        <a:cs typeface="Arial" panose="020B0604020202020204" pitchFamily="34" charset="0"/>
                      </a:endParaRPr>
                    </a:p>
                    <a:p>
                      <a:pPr marL="0" indent="0" algn="l" defTabSz="114300"/>
                      <a:r>
                        <a:rPr lang="en-US" sz="2400" b="0" baseline="0" dirty="0">
                          <a:solidFill>
                            <a:srgbClr val="D9D9D9"/>
                          </a:solidFill>
                          <a:latin typeface="Arial" panose="020B0604020202020204" pitchFamily="34" charset="0"/>
                          <a:cs typeface="Arial" panose="020B0604020202020204" pitchFamily="34" charset="0"/>
                        </a:rPr>
                        <a:t>You can also manually change the color of individual elements by going to VIEW &gt; SLIDE MASTER. On the left side of your screen select the background master where you can change the template background, column sizes, etc. </a:t>
                      </a:r>
                    </a:p>
                    <a:p>
                      <a:pPr marL="0" indent="0" algn="l" defTabSz="114300"/>
                      <a:endParaRPr lang="en-US" sz="2400" b="0" baseline="0" dirty="0">
                        <a:solidFill>
                          <a:srgbClr val="D9D9D9"/>
                        </a:solidFill>
                        <a:latin typeface="Arial" panose="020B0604020202020204" pitchFamily="34" charset="0"/>
                        <a:cs typeface="Arial" panose="020B0604020202020204" pitchFamily="34" charset="0"/>
                      </a:endParaRPr>
                    </a:p>
                    <a:p>
                      <a:pPr marL="0" indent="0" algn="l" defTabSz="114300"/>
                      <a:r>
                        <a:rPr lang="en-US" sz="2400" b="0" baseline="0" dirty="0">
                          <a:solidFill>
                            <a:srgbClr val="D9D9D9"/>
                          </a:solidFill>
                          <a:latin typeface="Arial" panose="020B0604020202020204" pitchFamily="34" charset="0"/>
                          <a:cs typeface="Arial" panose="020B0604020202020204" pitchFamily="34" charset="0"/>
                        </a:rPr>
                        <a:t>After you finish working on the SLIDE MASTER, it is important that you go to VIEW &gt; NORMAL to continue working on your poster. </a:t>
                      </a:r>
                    </a:p>
                  </a:txBody>
                  <a:tcPr marL="182880" marT="137160">
                    <a:solidFill>
                      <a:schemeClr val="tx1"/>
                    </a:solidFill>
                  </a:tcPr>
                </a:tc>
                <a:tc hMerge="1">
                  <a:txBody>
                    <a:bodyPr/>
                    <a:lstStyle/>
                    <a:p>
                      <a:endParaRPr lang="en-US" sz="2400" dirty="0">
                        <a:solidFill>
                          <a:srgbClr val="1F3A4E"/>
                        </a:solidFill>
                      </a:endParaRPr>
                    </a:p>
                  </a:txBody>
                  <a:tcPr marL="182880" marT="137160">
                    <a:blipFill rotWithShape="1">
                      <a:blip r:embed="rId8"/>
                      <a:stretch>
                        <a:fillRect/>
                      </a:stretch>
                    </a:blipFill>
                  </a:tcPr>
                </a:tc>
                <a:tc hMerge="1">
                  <a:txBody>
                    <a:bodyPr/>
                    <a:lstStyle/>
                    <a:p>
                      <a:endParaRPr lang="en-US"/>
                    </a:p>
                  </a:txBody>
                  <a:tcPr/>
                </a:tc>
                <a:extLst>
                  <a:ext uri="{0D108BD9-81ED-4DB2-BD59-A6C34878D82A}">
                    <a16:rowId xmlns:a16="http://schemas.microsoft.com/office/drawing/2014/main" val="10001"/>
                  </a:ext>
                </a:extLst>
              </a:tr>
              <a:tr h="3667719">
                <a:tc gridSpan="3">
                  <a:txBody>
                    <a:bodyPr/>
                    <a:lstStyle/>
                    <a:p>
                      <a:r>
                        <a:rPr lang="en-US" sz="2800" b="1" dirty="0">
                          <a:solidFill>
                            <a:srgbClr val="FFC000"/>
                          </a:solidFill>
                          <a:latin typeface="Arial" panose="020B0604020202020204" pitchFamily="34" charset="0"/>
                          <a:cs typeface="Arial" panose="020B0604020202020204" pitchFamily="34" charset="0"/>
                        </a:rPr>
                        <a:t>How to change the column layout configuration</a:t>
                      </a:r>
                    </a:p>
                    <a:p>
                      <a:r>
                        <a:rPr lang="en-US" sz="2400" dirty="0">
                          <a:solidFill>
                            <a:srgbClr val="D9D9D9"/>
                          </a:solidFill>
                          <a:latin typeface="Arial" panose="020B0604020202020204" pitchFamily="34" charset="0"/>
                          <a:cs typeface="Arial" panose="020B0604020202020204" pitchFamily="34" charset="0"/>
                        </a:rPr>
                        <a:t>You can manually change the configuration on the columns by going to VIEW &gt; SLIDE MASTER. You can delete columns, resize them or modify them as needed for your layout. </a:t>
                      </a:r>
                    </a:p>
                    <a:p>
                      <a:pPr marL="0" marR="0" indent="0" algn="l" defTabSz="3765366" rtl="0" eaLnBrk="1" fontAlgn="auto" latinLnBrk="0" hangingPunct="1">
                        <a:lnSpc>
                          <a:spcPct val="100000"/>
                        </a:lnSpc>
                        <a:spcBef>
                          <a:spcPts val="0"/>
                        </a:spcBef>
                        <a:spcAft>
                          <a:spcPts val="0"/>
                        </a:spcAft>
                        <a:buClrTx/>
                        <a:buSzTx/>
                        <a:buFontTx/>
                        <a:buNone/>
                        <a:tabLst/>
                        <a:defRPr/>
                      </a:pPr>
                      <a:r>
                        <a:rPr lang="en-US" sz="2400" dirty="0">
                          <a:solidFill>
                            <a:srgbClr val="D9D9D9"/>
                          </a:solidFill>
                          <a:latin typeface="Arial" panose="020B0604020202020204" pitchFamily="34" charset="0"/>
                          <a:cs typeface="Arial" panose="020B0604020202020204" pitchFamily="34" charset="0"/>
                        </a:rPr>
                        <a:t>You can see a tutorial here: </a:t>
                      </a:r>
                      <a:r>
                        <a:rPr lang="en-US" sz="2400" u="sng" dirty="0">
                          <a:solidFill>
                            <a:srgbClr val="FFC000"/>
                          </a:solidFill>
                          <a:latin typeface="Arial" panose="020B0604020202020204" pitchFamily="34" charset="0"/>
                          <a:cs typeface="Arial" panose="020B0604020202020204" pitchFamily="34" charset="0"/>
                        </a:rPr>
                        <a:t>https://</a:t>
                      </a:r>
                      <a:r>
                        <a:rPr lang="en-US" sz="2400" u="sng" dirty="0" err="1">
                          <a:solidFill>
                            <a:srgbClr val="FFC000"/>
                          </a:solidFill>
                          <a:latin typeface="Arial" panose="020B0604020202020204" pitchFamily="34" charset="0"/>
                          <a:cs typeface="Arial" panose="020B0604020202020204" pitchFamily="34" charset="0"/>
                        </a:rPr>
                        <a:t>www.posterpresentations.com</a:t>
                      </a:r>
                      <a:r>
                        <a:rPr lang="en-US" sz="2400" u="sng" dirty="0">
                          <a:solidFill>
                            <a:srgbClr val="FFC000"/>
                          </a:solidFill>
                          <a:latin typeface="Arial" panose="020B0604020202020204" pitchFamily="34" charset="0"/>
                          <a:cs typeface="Arial" panose="020B0604020202020204" pitchFamily="34" charset="0"/>
                        </a:rPr>
                        <a:t>/how-to-change-the-column-</a:t>
                      </a:r>
                      <a:r>
                        <a:rPr lang="en-US" sz="2400" u="sng" dirty="0" err="1">
                          <a:solidFill>
                            <a:srgbClr val="FFC000"/>
                          </a:solidFill>
                          <a:latin typeface="Arial" panose="020B0604020202020204" pitchFamily="34" charset="0"/>
                          <a:cs typeface="Arial" panose="020B0604020202020204" pitchFamily="34" charset="0"/>
                        </a:rPr>
                        <a:t>configuration.html</a:t>
                      </a:r>
                      <a:endParaRPr lang="en-US" u="sng" dirty="0">
                        <a:solidFill>
                          <a:srgbClr val="FFC000"/>
                        </a:solidFill>
                      </a:endParaRPr>
                    </a:p>
                  </a:txBody>
                  <a:tcPr marL="182880" marT="137160">
                    <a:solidFill>
                      <a:schemeClr val="tx1"/>
                    </a:solidFill>
                  </a:tcPr>
                </a:tc>
                <a:tc hMerge="1">
                  <a:txBody>
                    <a:bodyPr/>
                    <a:lstStyle/>
                    <a:p>
                      <a:endParaRPr lang="en-US" sz="2400" dirty="0">
                        <a:solidFill>
                          <a:srgbClr val="1F3A4E"/>
                        </a:solidFill>
                      </a:endParaRPr>
                    </a:p>
                  </a:txBody>
                  <a:tcPr marL="182880" marT="137160">
                    <a:blipFill rotWithShape="1">
                      <a:blip r:embed="rId9"/>
                      <a:stretch>
                        <a:fillRect/>
                      </a:stretch>
                    </a:blipFill>
                  </a:tcPr>
                </a:tc>
                <a:tc hMerge="1">
                  <a:txBody>
                    <a:bodyPr/>
                    <a:lstStyle/>
                    <a:p>
                      <a:endParaRPr lang="en-US" dirty="0"/>
                    </a:p>
                  </a:txBody>
                  <a:tcPr marL="182880" marT="137160">
                    <a:solidFill>
                      <a:srgbClr val="010101"/>
                    </a:solidFill>
                  </a:tcPr>
                </a:tc>
                <a:extLst>
                  <a:ext uri="{0D108BD9-81ED-4DB2-BD59-A6C34878D82A}">
                    <a16:rowId xmlns:a16="http://schemas.microsoft.com/office/drawing/2014/main" val="10004"/>
                  </a:ext>
                </a:extLst>
              </a:tr>
              <a:tr h="5177074">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endParaRPr lang="en-US" sz="2400" noProof="0" dirty="0">
                        <a:solidFill>
                          <a:srgbClr val="D9D9D9"/>
                        </a:solidFill>
                        <a:latin typeface="Arial" panose="020B0604020202020204" pitchFamily="34" charset="0"/>
                        <a:cs typeface="Arial" panose="020B0604020202020204" pitchFamily="34" charset="0"/>
                      </a:endParaRPr>
                    </a:p>
                  </a:txBody>
                  <a:tcPr marL="182880" marT="137160">
                    <a:blipFill dpi="0" rotWithShape="1">
                      <a:blip r:embed="rId10">
                        <a:extLst>
                          <a:ext uri="{28A0092B-C50C-407E-A947-70E740481C1C}">
                            <a14:useLocalDpi xmlns:a14="http://schemas.microsoft.com/office/drawing/2010/main" val="0"/>
                          </a:ext>
                        </a:extLst>
                      </a:blip>
                      <a:srcRect/>
                      <a:stretch>
                        <a:fillRect/>
                      </a:stretch>
                    </a:blipFill>
                  </a:tcPr>
                </a:tc>
                <a:tc hMerge="1">
                  <a:txBody>
                    <a:bodyPr/>
                    <a:lstStyle/>
                    <a:p>
                      <a:endParaRPr lang="en-US"/>
                    </a:p>
                  </a:txBody>
                  <a:tcPr/>
                </a:tc>
                <a:tc row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r>
                        <a:rPr lang="en-US" sz="2800" b="1" noProof="0" dirty="0">
                          <a:solidFill>
                            <a:srgbClr val="FFC000"/>
                          </a:solidFill>
                          <a:latin typeface="Arial" panose="020B0604020202020204" pitchFamily="34" charset="0"/>
                          <a:cs typeface="Arial" panose="020B0604020202020204" pitchFamily="34" charset="0"/>
                        </a:rPr>
                        <a:t>How to hide the QUICK START GUIDE bars from the sides of the template</a:t>
                      </a: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noProof="0" dirty="0">
                          <a:solidFill>
                            <a:srgbClr val="D9D9D9"/>
                          </a:solidFill>
                          <a:latin typeface="Arial" panose="020B0604020202020204" pitchFamily="34" charset="0"/>
                          <a:cs typeface="Arial" panose="020B0604020202020204" pitchFamily="34" charset="0"/>
                        </a:rPr>
                        <a:t>The Quick Start</a:t>
                      </a:r>
                      <a:r>
                        <a:rPr lang="en-US" sz="2400" baseline="0" noProof="0" dirty="0">
                          <a:solidFill>
                            <a:srgbClr val="D9D9D9"/>
                          </a:solidFill>
                          <a:latin typeface="Arial" panose="020B0604020202020204" pitchFamily="34" charset="0"/>
                          <a:cs typeface="Arial" panose="020B0604020202020204" pitchFamily="34" charset="0"/>
                        </a:rPr>
                        <a:t> Guides</a:t>
                      </a:r>
                      <a:r>
                        <a:rPr lang="en-US" sz="2400" noProof="0" dirty="0">
                          <a:solidFill>
                            <a:srgbClr val="D9D9D9"/>
                          </a:solidFill>
                          <a:latin typeface="Arial" panose="020B0604020202020204" pitchFamily="34" charset="0"/>
                          <a:cs typeface="Arial" panose="020B0604020202020204" pitchFamily="34" charset="0"/>
                        </a:rPr>
                        <a:t> </a:t>
                      </a:r>
                      <a:r>
                        <a:rPr lang="en-US" sz="2400" u="sng" noProof="0" dirty="0">
                          <a:solidFill>
                            <a:srgbClr val="D9D9D9"/>
                          </a:solidFill>
                          <a:latin typeface="Arial" panose="020B0604020202020204" pitchFamily="34" charset="0"/>
                          <a:cs typeface="Arial" panose="020B0604020202020204" pitchFamily="34" charset="0"/>
                        </a:rPr>
                        <a:t>are outside the template’s printable area</a:t>
                      </a:r>
                      <a:r>
                        <a:rPr lang="en-US" sz="2400" noProof="0" dirty="0">
                          <a:solidFill>
                            <a:srgbClr val="D9D9D9"/>
                          </a:solidFill>
                          <a:latin typeface="Arial" panose="020B0604020202020204" pitchFamily="34" charset="0"/>
                          <a:cs typeface="Arial" panose="020B0604020202020204" pitchFamily="34" charset="0"/>
                        </a:rPr>
                        <a:t> and they will not be on the printed poster</a:t>
                      </a:r>
                      <a:r>
                        <a:rPr lang="en-US" sz="2400" baseline="0" noProof="0" dirty="0">
                          <a:solidFill>
                            <a:srgbClr val="D9D9D9"/>
                          </a:solidFill>
                          <a:latin typeface="Arial" panose="020B0604020202020204" pitchFamily="34" charset="0"/>
                          <a:cs typeface="Arial" panose="020B0604020202020204" pitchFamily="34" charset="0"/>
                        </a:rPr>
                        <a:t>. </a:t>
                      </a: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2400" baseline="0" noProof="0" dirty="0">
                        <a:solidFill>
                          <a:srgbClr val="D9D9D9"/>
                        </a:solidFill>
                        <a:latin typeface="Arial" panose="020B0604020202020204" pitchFamily="34" charset="0"/>
                        <a:cs typeface="Arial" panose="020B0604020202020204" pitchFamily="34" charset="0"/>
                      </a:endParaRP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baseline="0" noProof="0" dirty="0">
                          <a:solidFill>
                            <a:srgbClr val="D9D9D9"/>
                          </a:solidFill>
                          <a:latin typeface="Arial" panose="020B0604020202020204" pitchFamily="34" charset="0"/>
                          <a:cs typeface="Arial" panose="020B0604020202020204" pitchFamily="34" charset="0"/>
                        </a:rPr>
                        <a:t>If you create a PDF file from your template, the guides will not be included.</a:t>
                      </a: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2400" baseline="0" noProof="0" dirty="0">
                        <a:solidFill>
                          <a:srgbClr val="D9D9D9"/>
                        </a:solidFill>
                        <a:latin typeface="Arial" panose="020B0604020202020204" pitchFamily="34" charset="0"/>
                        <a:cs typeface="Arial" panose="020B0604020202020204" pitchFamily="34" charset="0"/>
                      </a:endParaRP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baseline="0" noProof="0" dirty="0">
                          <a:solidFill>
                            <a:srgbClr val="D9D9D9"/>
                          </a:solidFill>
                          <a:latin typeface="Arial" panose="020B0604020202020204" pitchFamily="34" charset="0"/>
                          <a:cs typeface="Arial" panose="020B0604020202020204" pitchFamily="34" charset="0"/>
                        </a:rPr>
                        <a:t>To hide the guides click on the </a:t>
                      </a:r>
                      <a:r>
                        <a:rPr lang="en-US" sz="2400" b="1" baseline="0" noProof="0" dirty="0">
                          <a:solidFill>
                            <a:srgbClr val="D9D9D9"/>
                          </a:solidFill>
                          <a:latin typeface="Arial" panose="020B0604020202020204" pitchFamily="34" charset="0"/>
                          <a:cs typeface="Arial" panose="020B0604020202020204" pitchFamily="34" charset="0"/>
                        </a:rPr>
                        <a:t>Home</a:t>
                      </a:r>
                      <a:r>
                        <a:rPr lang="en-US" sz="2400" baseline="0" noProof="0" dirty="0">
                          <a:solidFill>
                            <a:srgbClr val="D9D9D9"/>
                          </a:solidFill>
                          <a:latin typeface="Arial" panose="020B0604020202020204" pitchFamily="34" charset="0"/>
                          <a:cs typeface="Arial" panose="020B0604020202020204" pitchFamily="34" charset="0"/>
                        </a:rPr>
                        <a:t> tab (top of the screen) and then click on the </a:t>
                      </a:r>
                      <a:r>
                        <a:rPr lang="en-US" sz="2400" b="1" baseline="0" noProof="0" dirty="0">
                          <a:solidFill>
                            <a:srgbClr val="D9D9D9"/>
                          </a:solidFill>
                          <a:latin typeface="Arial" panose="020B0604020202020204" pitchFamily="34" charset="0"/>
                          <a:cs typeface="Arial" panose="020B0604020202020204" pitchFamily="34" charset="0"/>
                        </a:rPr>
                        <a:t>Layout</a:t>
                      </a:r>
                      <a:r>
                        <a:rPr lang="en-US" sz="2400" baseline="0" noProof="0" dirty="0">
                          <a:solidFill>
                            <a:srgbClr val="D9D9D9"/>
                          </a:solidFill>
                          <a:latin typeface="Arial" panose="020B0604020202020204" pitchFamily="34" charset="0"/>
                          <a:cs typeface="Arial" panose="020B0604020202020204" pitchFamily="34" charset="0"/>
                        </a:rPr>
                        <a:t> button below to see the available layouts. Choose the </a:t>
                      </a:r>
                      <a:r>
                        <a:rPr lang="en-US" sz="2400" b="1" baseline="0" noProof="0" dirty="0">
                          <a:solidFill>
                            <a:srgbClr val="D9D9D9"/>
                          </a:solidFill>
                          <a:latin typeface="Arial" panose="020B0604020202020204" pitchFamily="34" charset="0"/>
                          <a:cs typeface="Arial" panose="020B0604020202020204" pitchFamily="34" charset="0"/>
                        </a:rPr>
                        <a:t>Without Guides </a:t>
                      </a:r>
                      <a:r>
                        <a:rPr lang="en-US" sz="2400" b="0" baseline="0" noProof="0" dirty="0">
                          <a:solidFill>
                            <a:srgbClr val="D9D9D9"/>
                          </a:solidFill>
                          <a:latin typeface="Arial" panose="020B0604020202020204" pitchFamily="34" charset="0"/>
                          <a:cs typeface="Arial" panose="020B0604020202020204" pitchFamily="34" charset="0"/>
                        </a:rPr>
                        <a:t>layout</a:t>
                      </a:r>
                      <a:r>
                        <a:rPr lang="en-US" sz="2400" baseline="0" noProof="0" dirty="0">
                          <a:solidFill>
                            <a:srgbClr val="D9D9D9"/>
                          </a:solidFill>
                          <a:latin typeface="Arial" panose="020B0604020202020204" pitchFamily="34" charset="0"/>
                          <a:cs typeface="Arial" panose="020B0604020202020204" pitchFamily="34" charset="0"/>
                        </a:rPr>
                        <a:t>.</a:t>
                      </a:r>
                      <a:endParaRPr lang="en-US" sz="2400" noProof="0" dirty="0">
                        <a:solidFill>
                          <a:srgbClr val="D9D9D9"/>
                        </a:solidFill>
                        <a:latin typeface="Arial" panose="020B0604020202020204" pitchFamily="34" charset="0"/>
                        <a:cs typeface="Arial" panose="020B0604020202020204" pitchFamily="34" charset="0"/>
                      </a:endParaRP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2400" noProof="0" dirty="0">
                        <a:solidFill>
                          <a:srgbClr val="D9D9D9"/>
                        </a:solidFill>
                        <a:latin typeface="Arial" panose="020B0604020202020204" pitchFamily="34" charset="0"/>
                        <a:cs typeface="Arial" panose="020B0604020202020204" pitchFamily="34" charset="0"/>
                      </a:endParaRPr>
                    </a:p>
                  </a:txBody>
                  <a:tcPr marL="182880" marT="137160">
                    <a:solidFill>
                      <a:srgbClr val="010101"/>
                    </a:solidFill>
                  </a:tcPr>
                </a:tc>
                <a:extLst>
                  <a:ext uri="{0D108BD9-81ED-4DB2-BD59-A6C34878D82A}">
                    <a16:rowId xmlns:a16="http://schemas.microsoft.com/office/drawing/2014/main" val="10005"/>
                  </a:ext>
                </a:extLst>
              </a:tr>
              <a:tr h="2888327">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endParaRPr lang="en-US" sz="2400" noProof="0" dirty="0">
                        <a:solidFill>
                          <a:srgbClr val="D9D9D9"/>
                        </a:solidFill>
                        <a:latin typeface="Arial" panose="020B0604020202020204" pitchFamily="34" charset="0"/>
                        <a:cs typeface="Arial" panose="020B0604020202020204" pitchFamily="34" charset="0"/>
                      </a:endParaRPr>
                    </a:p>
                  </a:txBody>
                  <a:tcPr marL="182880" marT="137160">
                    <a:solidFill>
                      <a:srgbClr val="010101"/>
                    </a:solidFill>
                  </a:tcPr>
                </a:tc>
                <a:tc hMerge="1">
                  <a:txBody>
                    <a:bodyPr/>
                    <a:lstStyle/>
                    <a:p>
                      <a:endParaRPr lang="en-US"/>
                    </a:p>
                  </a:txBody>
                  <a:tcPr/>
                </a:tc>
                <a:tc vMerge="1">
                  <a:txBody>
                    <a:bodyPr/>
                    <a:lstStyle/>
                    <a:p>
                      <a:endParaRPr lang="en-US"/>
                    </a:p>
                  </a:txBody>
                  <a:tcPr/>
                </a:tc>
                <a:extLst>
                  <a:ext uri="{0D108BD9-81ED-4DB2-BD59-A6C34878D82A}">
                    <a16:rowId xmlns:a16="http://schemas.microsoft.com/office/drawing/2014/main" val="1766341567"/>
                  </a:ext>
                </a:extLst>
              </a:tr>
              <a:tr h="3781426">
                <a:tc gridSpan="2">
                  <a:txBody>
                    <a:bodyPr/>
                    <a:lstStyle/>
                    <a:p>
                      <a:r>
                        <a:rPr lang="en-US" sz="2800" b="1" dirty="0">
                          <a:solidFill>
                            <a:srgbClr val="FFC000"/>
                          </a:solidFill>
                          <a:latin typeface="Arial" panose="020B0604020202020204" pitchFamily="34" charset="0"/>
                          <a:cs typeface="Arial" panose="020B0604020202020204" pitchFamily="34" charset="0"/>
                        </a:rPr>
                        <a:t>How to</a:t>
                      </a:r>
                      <a:r>
                        <a:rPr lang="en-US" sz="2800" b="1" baseline="0" dirty="0">
                          <a:solidFill>
                            <a:srgbClr val="FFC000"/>
                          </a:solidFill>
                          <a:latin typeface="Arial" panose="020B0604020202020204" pitchFamily="34" charset="0"/>
                          <a:cs typeface="Arial" panose="020B0604020202020204" pitchFamily="34" charset="0"/>
                        </a:rPr>
                        <a:t> preview your poster prior to printing</a:t>
                      </a:r>
                      <a:endParaRPr lang="en-US" sz="2800" b="1" dirty="0">
                        <a:solidFill>
                          <a:srgbClr val="FFC000"/>
                        </a:solidFill>
                        <a:latin typeface="Arial" panose="020B0604020202020204" pitchFamily="34" charset="0"/>
                        <a:cs typeface="Arial" panose="020B0604020202020204" pitchFamily="34" charset="0"/>
                      </a:endParaRPr>
                    </a:p>
                    <a:p>
                      <a:r>
                        <a:rPr lang="en-US" sz="2400" dirty="0">
                          <a:solidFill>
                            <a:srgbClr val="D9D9D9"/>
                          </a:solidFill>
                          <a:latin typeface="Arial" panose="020B0604020202020204" pitchFamily="34" charset="0"/>
                          <a:cs typeface="Arial" panose="020B0604020202020204" pitchFamily="34" charset="0"/>
                        </a:rPr>
                        <a:t>You can preview your poster at any time by pressing the </a:t>
                      </a:r>
                      <a:r>
                        <a:rPr lang="en-US" sz="2400" dirty="0">
                          <a:solidFill>
                            <a:srgbClr val="FFC000"/>
                          </a:solidFill>
                          <a:latin typeface="Arial" panose="020B0604020202020204" pitchFamily="34" charset="0"/>
                          <a:cs typeface="Arial" panose="020B0604020202020204" pitchFamily="34" charset="0"/>
                        </a:rPr>
                        <a:t>F5 key</a:t>
                      </a:r>
                      <a:r>
                        <a:rPr lang="en-US" sz="2400" dirty="0">
                          <a:solidFill>
                            <a:srgbClr val="D9D9D9"/>
                          </a:solidFill>
                          <a:latin typeface="Arial" panose="020B0604020202020204" pitchFamily="34" charset="0"/>
                          <a:cs typeface="Arial" panose="020B0604020202020204" pitchFamily="34" charset="0"/>
                        </a:rPr>
                        <a:t> on your keyboard. You will see on the screen what's on your poster and how it should look when printed. Press the </a:t>
                      </a:r>
                      <a:r>
                        <a:rPr lang="en-US" sz="2400" dirty="0">
                          <a:solidFill>
                            <a:srgbClr val="FFC000"/>
                          </a:solidFill>
                          <a:latin typeface="Arial" panose="020B0604020202020204" pitchFamily="34" charset="0"/>
                          <a:cs typeface="Arial" panose="020B0604020202020204" pitchFamily="34" charset="0"/>
                        </a:rPr>
                        <a:t>ESC key </a:t>
                      </a:r>
                      <a:r>
                        <a:rPr lang="en-US" sz="2400" dirty="0">
                          <a:solidFill>
                            <a:srgbClr val="D9D9D9"/>
                          </a:solidFill>
                          <a:latin typeface="Arial" panose="020B0604020202020204" pitchFamily="34" charset="0"/>
                          <a:cs typeface="Arial" panose="020B0604020202020204" pitchFamily="34" charset="0"/>
                        </a:rPr>
                        <a:t>to exit Preview.</a:t>
                      </a:r>
                    </a:p>
                  </a:txBody>
                  <a:tcPr marL="182880" marT="137160">
                    <a:solidFill>
                      <a:srgbClr val="010101"/>
                    </a:solidFill>
                  </a:tcPr>
                </a:tc>
                <a:tc hMerge="1">
                  <a:txBody>
                    <a:bodyPr/>
                    <a:lstStyle/>
                    <a:p>
                      <a:endParaRPr lang="en-US"/>
                    </a:p>
                  </a:txBody>
                  <a:tcPr/>
                </a:tc>
                <a:tc>
                  <a:txBody>
                    <a:bodyPr/>
                    <a:lstStyle/>
                    <a:p>
                      <a:pPr algn="ctr"/>
                      <a:r>
                        <a:rPr lang="en-US" sz="11500" b="1" dirty="0">
                          <a:solidFill>
                            <a:srgbClr val="D9D9D9"/>
                          </a:solidFill>
                          <a:latin typeface="Arial" panose="020B0604020202020204" pitchFamily="34" charset="0"/>
                          <a:cs typeface="Arial" panose="020B0604020202020204" pitchFamily="34" charset="0"/>
                        </a:rPr>
                        <a:t>F5</a:t>
                      </a:r>
                      <a:r>
                        <a:rPr lang="en-US" sz="2400" baseline="0" dirty="0">
                          <a:solidFill>
                            <a:srgbClr val="D9D9D9"/>
                          </a:solidFill>
                          <a:latin typeface="Arial" panose="020B0604020202020204" pitchFamily="34" charset="0"/>
                          <a:cs typeface="Arial" panose="020B0604020202020204" pitchFamily="34" charset="0"/>
                        </a:rPr>
                        <a:t> </a:t>
                      </a:r>
                      <a:endParaRPr lang="en-US" dirty="0"/>
                    </a:p>
                  </a:txBody>
                  <a:tcPr marL="182880" marT="137160" anchor="ctr">
                    <a:solidFill>
                      <a:schemeClr val="tx1">
                        <a:lumMod val="95000"/>
                        <a:lumOff val="5000"/>
                      </a:schemeClr>
                    </a:solidFill>
                  </a:tcPr>
                </a:tc>
                <a:extLst>
                  <a:ext uri="{0D108BD9-81ED-4DB2-BD59-A6C34878D82A}">
                    <a16:rowId xmlns:a16="http://schemas.microsoft.com/office/drawing/2014/main" val="10006"/>
                  </a:ext>
                </a:extLst>
              </a:tr>
              <a:tr h="5674009">
                <a:tc gridSpan="3">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r>
                        <a:rPr lang="en-US" sz="2800" b="1" noProof="0" dirty="0">
                          <a:solidFill>
                            <a:srgbClr val="FFC000"/>
                          </a:solidFill>
                          <a:latin typeface="Arial"/>
                          <a:cs typeface="Arial"/>
                        </a:rPr>
                        <a:t>How to print your poster</a:t>
                      </a: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noProof="0" dirty="0">
                          <a:solidFill>
                            <a:srgbClr val="D9D9D9"/>
                          </a:solidFill>
                          <a:latin typeface="Arial"/>
                          <a:cs typeface="Arial"/>
                        </a:rPr>
                        <a:t>When you are ready to have your poster printed go online to </a:t>
                      </a:r>
                      <a:r>
                        <a:rPr lang="en-US" sz="2400" noProof="0" dirty="0" err="1">
                          <a:solidFill>
                            <a:srgbClr val="FFC000"/>
                          </a:solidFill>
                          <a:latin typeface="Arial"/>
                          <a:cs typeface="Arial"/>
                        </a:rPr>
                        <a:t>PosterPresentations.com</a:t>
                      </a:r>
                      <a:r>
                        <a:rPr lang="en-US" sz="2400" noProof="0" dirty="0">
                          <a:solidFill>
                            <a:srgbClr val="D9D9D9"/>
                          </a:solidFill>
                          <a:latin typeface="Arial"/>
                          <a:cs typeface="Arial"/>
                        </a:rPr>
                        <a:t> and click on the "</a:t>
                      </a:r>
                      <a:r>
                        <a:rPr lang="en-US" sz="2400" noProof="0" dirty="0">
                          <a:solidFill>
                            <a:srgbClr val="FFC000"/>
                          </a:solidFill>
                          <a:latin typeface="Arial"/>
                          <a:cs typeface="Arial"/>
                        </a:rPr>
                        <a:t>Order Your Poster</a:t>
                      </a:r>
                      <a:r>
                        <a:rPr lang="en-US" sz="2400" noProof="0" dirty="0">
                          <a:solidFill>
                            <a:srgbClr val="D9D9D9"/>
                          </a:solidFill>
                          <a:latin typeface="Arial"/>
                          <a:cs typeface="Arial"/>
                        </a:rPr>
                        <a:t>" button. You can have your poster printed on professional papers, fabric for easy traveling and a variety of other materials. </a:t>
                      </a: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noProof="0" dirty="0">
                          <a:solidFill>
                            <a:srgbClr val="D9D9D9"/>
                          </a:solidFill>
                          <a:latin typeface="Arial"/>
                          <a:cs typeface="Arial"/>
                        </a:rPr>
                        <a:t>If you submit a PowerPoint document, you will be receiving a PDF proof for your approval prior to printing. If your order is placed and paid for before noon (Pacific time) Monday-Friday, your order will ship out that same day. FedEx Next day, Second day, Third day, and Free Ground services are offered. </a:t>
                      </a:r>
                    </a:p>
                    <a:p>
                      <a:pPr marL="0" marR="0" lvl="0" indent="0" algn="l" defTabSz="114300" rtl="0" eaLnBrk="1" fontAlgn="auto" latinLnBrk="0" hangingPunct="1">
                        <a:lnSpc>
                          <a:spcPct val="100000"/>
                        </a:lnSpc>
                        <a:spcBef>
                          <a:spcPts val="0"/>
                        </a:spcBef>
                        <a:spcAft>
                          <a:spcPts val="0"/>
                        </a:spcAft>
                        <a:buClrTx/>
                        <a:buSzTx/>
                        <a:buFontTx/>
                        <a:buNone/>
                        <a:tabLst/>
                        <a:defRPr/>
                      </a:pPr>
                      <a:br>
                        <a:rPr lang="en-US" sz="2400" noProof="0" dirty="0">
                          <a:solidFill>
                            <a:srgbClr val="D9D9D9"/>
                          </a:solidFill>
                          <a:latin typeface="Arial"/>
                          <a:cs typeface="Arial"/>
                        </a:rPr>
                      </a:br>
                      <a:r>
                        <a:rPr lang="en-US" sz="2400" noProof="0" dirty="0">
                          <a:solidFill>
                            <a:srgbClr val="D9D9D9"/>
                          </a:solidFill>
                          <a:latin typeface="Arial"/>
                          <a:cs typeface="Arial"/>
                        </a:rPr>
                        <a:t>Go to </a:t>
                      </a:r>
                      <a:r>
                        <a:rPr lang="en-US" sz="2400" noProof="0" dirty="0" err="1">
                          <a:solidFill>
                            <a:srgbClr val="FFC000"/>
                          </a:solidFill>
                          <a:latin typeface="Arial"/>
                          <a:cs typeface="Arial"/>
                        </a:rPr>
                        <a:t>PosterPresentations.com</a:t>
                      </a:r>
                      <a:r>
                        <a:rPr lang="en-US" sz="2400" noProof="0" dirty="0">
                          <a:solidFill>
                            <a:srgbClr val="D9D9D9"/>
                          </a:solidFill>
                          <a:latin typeface="Arial"/>
                          <a:cs typeface="Arial"/>
                        </a:rPr>
                        <a:t> for more information.</a:t>
                      </a:r>
                    </a:p>
                  </a:txBody>
                  <a:tcPr marL="182880" marT="137160">
                    <a:solidFill>
                      <a:srgbClr val="01010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1354778">
                <a:tc gridSpan="3">
                  <a:txBody>
                    <a:bodyPr/>
                    <a:lstStyle/>
                    <a:p>
                      <a:endParaRPr lang="en-US" sz="2400" dirty="0">
                        <a:solidFill>
                          <a:srgbClr val="1F3A4E"/>
                        </a:solidFill>
                      </a:endParaRPr>
                    </a:p>
                  </a:txBody>
                  <a:tcPr marL="182880" marT="137160">
                    <a:blipFill dpi="0" rotWithShape="1">
                      <a:blip r:embed="rId11">
                        <a:extLst>
                          <a:ext uri="{28A0092B-C50C-407E-A947-70E740481C1C}">
                            <a14:useLocalDpi xmlns:a14="http://schemas.microsoft.com/office/drawing/2010/main" val="0"/>
                          </a:ext>
                        </a:extLst>
                      </a:blip>
                      <a:srcRect/>
                      <a:stretch>
                        <a:fillRect/>
                      </a:stretch>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3212204">
                <a:tc>
                  <a:txBody>
                    <a:bodyPr/>
                    <a:lstStyle/>
                    <a:p>
                      <a:pPr>
                        <a:lnSpc>
                          <a:spcPts val="2600"/>
                        </a:lnSpc>
                      </a:pPr>
                      <a:r>
                        <a:rPr lang="en-US" sz="2000" dirty="0">
                          <a:solidFill>
                            <a:schemeClr val="bg1">
                              <a:lumMod val="85000"/>
                            </a:schemeClr>
                          </a:solidFill>
                          <a:latin typeface="Arial"/>
                          <a:cs typeface="Arial"/>
                        </a:rPr>
                        <a:t>© 2019</a:t>
                      </a:r>
                      <a:r>
                        <a:rPr lang="en-US" sz="2000" baseline="0" dirty="0">
                          <a:solidFill>
                            <a:schemeClr val="bg1">
                              <a:lumMod val="85000"/>
                            </a:schemeClr>
                          </a:solidFill>
                          <a:latin typeface="Arial"/>
                          <a:cs typeface="Arial"/>
                        </a:rPr>
                        <a:t> </a:t>
                      </a:r>
                      <a:r>
                        <a:rPr lang="en-US" sz="2000" dirty="0" err="1">
                          <a:solidFill>
                            <a:schemeClr val="bg1">
                              <a:lumMod val="85000"/>
                            </a:schemeClr>
                          </a:solidFill>
                          <a:latin typeface="Arial"/>
                          <a:cs typeface="Arial"/>
                        </a:rPr>
                        <a:t>PosterPresentations.com</a:t>
                      </a:r>
                      <a:br>
                        <a:rPr lang="en-US" sz="2000" dirty="0">
                          <a:solidFill>
                            <a:schemeClr val="bg1">
                              <a:lumMod val="85000"/>
                            </a:schemeClr>
                          </a:solidFill>
                          <a:latin typeface="Arial"/>
                          <a:cs typeface="Arial"/>
                        </a:rPr>
                      </a:br>
                      <a:r>
                        <a:rPr lang="en-US" sz="2000" dirty="0">
                          <a:solidFill>
                            <a:schemeClr val="bg1">
                              <a:lumMod val="85000"/>
                            </a:schemeClr>
                          </a:solidFill>
                          <a:latin typeface="Arial"/>
                          <a:cs typeface="Arial"/>
                        </a:rPr>
                        <a:t>2117 Fourth Street ,</a:t>
                      </a:r>
                      <a:r>
                        <a:rPr lang="en-US" sz="2000" baseline="0" dirty="0">
                          <a:solidFill>
                            <a:schemeClr val="bg1">
                              <a:lumMod val="85000"/>
                            </a:schemeClr>
                          </a:solidFill>
                          <a:latin typeface="Arial"/>
                          <a:cs typeface="Arial"/>
                        </a:rPr>
                        <a:t> STE C        </a:t>
                      </a:r>
                    </a:p>
                    <a:p>
                      <a:pPr>
                        <a:lnSpc>
                          <a:spcPts val="2600"/>
                        </a:lnSpc>
                      </a:pPr>
                      <a:r>
                        <a:rPr lang="en-US" sz="2000" baseline="0" dirty="0">
                          <a:solidFill>
                            <a:schemeClr val="bg1">
                              <a:lumMod val="85000"/>
                            </a:schemeClr>
                          </a:solidFill>
                          <a:latin typeface="Arial"/>
                          <a:cs typeface="Arial"/>
                        </a:rPr>
                        <a:t>Berkeley CA 94710 USA</a:t>
                      </a:r>
                      <a:endParaRPr lang="en-US" sz="2000" dirty="0">
                        <a:solidFill>
                          <a:schemeClr val="bg1">
                            <a:lumMod val="85000"/>
                          </a:schemeClr>
                        </a:solidFill>
                        <a:latin typeface="Arial"/>
                        <a:cs typeface="Arial"/>
                      </a:endParaRPr>
                    </a:p>
                  </a:txBody>
                  <a:tcPr marL="182880" marT="137160">
                    <a:solidFill>
                      <a:srgbClr val="010101"/>
                    </a:solidFill>
                  </a:tcPr>
                </a:tc>
                <a:tc gridSpan="2">
                  <a:txBody>
                    <a:bodyPr/>
                    <a:lstStyle/>
                    <a:p>
                      <a:pPr marL="0" marR="0" indent="0" algn="l" defTabSz="4388900" rtl="0" eaLnBrk="1" fontAlgn="auto" latinLnBrk="0" hangingPunct="1">
                        <a:lnSpc>
                          <a:spcPct val="100000"/>
                        </a:lnSpc>
                        <a:spcBef>
                          <a:spcPts val="0"/>
                        </a:spcBef>
                        <a:spcAft>
                          <a:spcPts val="0"/>
                        </a:spcAft>
                        <a:buClrTx/>
                        <a:buSzTx/>
                        <a:buFontTx/>
                        <a:buNone/>
                        <a:tabLst/>
                        <a:defRPr/>
                      </a:pPr>
                      <a:r>
                        <a:rPr lang="en-US" sz="2400" b="1" dirty="0">
                          <a:solidFill>
                            <a:srgbClr val="D0D0D0"/>
                          </a:solidFill>
                          <a:latin typeface="Arial"/>
                          <a:cs typeface="Arial"/>
                        </a:rPr>
                        <a:t>For complete tutorials</a:t>
                      </a:r>
                      <a:r>
                        <a:rPr lang="en-US" sz="2400" b="1" baseline="0" dirty="0">
                          <a:solidFill>
                            <a:srgbClr val="D0D0D0"/>
                          </a:solidFill>
                          <a:latin typeface="Arial"/>
                          <a:cs typeface="Arial"/>
                        </a:rPr>
                        <a:t> visit:</a:t>
                      </a:r>
                    </a:p>
                    <a:p>
                      <a:pPr marL="0" marR="0" indent="0" algn="l" defTabSz="4388900" rtl="0" eaLnBrk="1" fontAlgn="auto" latinLnBrk="0" hangingPunct="1">
                        <a:lnSpc>
                          <a:spcPct val="100000"/>
                        </a:lnSpc>
                        <a:spcBef>
                          <a:spcPts val="0"/>
                        </a:spcBef>
                        <a:spcAft>
                          <a:spcPts val="0"/>
                        </a:spcAft>
                        <a:buClrTx/>
                        <a:buSzTx/>
                        <a:buFontTx/>
                        <a:buNone/>
                        <a:tabLst/>
                        <a:defRPr/>
                      </a:pPr>
                      <a:r>
                        <a:rPr lang="en-US" sz="1800" b="1" dirty="0">
                          <a:solidFill>
                            <a:srgbClr val="FFC000"/>
                          </a:solidFill>
                          <a:latin typeface="Arial"/>
                          <a:cs typeface="Arial"/>
                        </a:rPr>
                        <a:t>https://</a:t>
                      </a:r>
                      <a:r>
                        <a:rPr lang="en-US" sz="1800" b="1" dirty="0" err="1">
                          <a:solidFill>
                            <a:srgbClr val="FFC000"/>
                          </a:solidFill>
                          <a:latin typeface="Arial"/>
                          <a:cs typeface="Arial"/>
                        </a:rPr>
                        <a:t>www.posterpresentations.com</a:t>
                      </a:r>
                      <a:r>
                        <a:rPr lang="en-US" sz="1800" b="1" dirty="0">
                          <a:solidFill>
                            <a:srgbClr val="FFC000"/>
                          </a:solidFill>
                          <a:latin typeface="Arial"/>
                          <a:cs typeface="Arial"/>
                        </a:rPr>
                        <a:t>/</a:t>
                      </a:r>
                      <a:r>
                        <a:rPr lang="en-US" sz="1800" b="1" dirty="0" err="1">
                          <a:solidFill>
                            <a:srgbClr val="FFC000"/>
                          </a:solidFill>
                          <a:latin typeface="Arial"/>
                          <a:cs typeface="Arial"/>
                        </a:rPr>
                        <a:t>helpdesk.html</a:t>
                      </a:r>
                      <a:endParaRPr lang="en-US" sz="1800" dirty="0">
                        <a:solidFill>
                          <a:schemeClr val="bg1">
                            <a:lumMod val="85000"/>
                          </a:schemeClr>
                        </a:solidFill>
                        <a:latin typeface="Arial"/>
                        <a:cs typeface="Arial"/>
                      </a:endParaRPr>
                    </a:p>
                  </a:txBody>
                  <a:tcPr marL="182880" marT="137160">
                    <a:solidFill>
                      <a:srgbClr val="010101"/>
                    </a:solidFill>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35" name="Text Box 14">
            <a:extLst>
              <a:ext uri="{FF2B5EF4-FFF2-40B4-BE49-F238E27FC236}">
                <a16:creationId xmlns:a16="http://schemas.microsoft.com/office/drawing/2014/main" id="{3FFCB1CF-053D-954E-8947-A06DFECB49EC}"/>
              </a:ext>
            </a:extLst>
          </p:cNvPr>
          <p:cNvSpPr txBox="1">
            <a:spLocks noChangeArrowheads="1"/>
          </p:cNvSpPr>
          <p:nvPr userDrawn="1"/>
        </p:nvSpPr>
        <p:spPr bwMode="auto">
          <a:xfrm>
            <a:off x="1128393" y="31971938"/>
            <a:ext cx="2514600" cy="336819"/>
          </a:xfrm>
          <a:prstGeom prst="rect">
            <a:avLst/>
          </a:prstGeom>
          <a:noFill/>
          <a:ln w="9525">
            <a:noFill/>
            <a:miter lim="800000"/>
            <a:headEnd/>
            <a:tailEnd/>
          </a:ln>
          <a:effectLst/>
        </p:spPr>
        <p:txBody>
          <a:bodyPr lIns="91263" tIns="45623" rIns="91263" bIns="45623">
            <a:spAutoFit/>
          </a:bodyPr>
          <a:lstStyle/>
          <a:p>
            <a:pPr eaLnBrk="0" hangingPunct="0">
              <a:lnSpc>
                <a:spcPct val="65000"/>
              </a:lnSpc>
              <a:spcBef>
                <a:spcPct val="50000"/>
              </a:spcBef>
              <a:defRPr/>
            </a:pPr>
            <a:r>
              <a:rPr lang="en-US" sz="500" b="1" dirty="0">
                <a:solidFill>
                  <a:schemeClr val="bg1">
                    <a:lumMod val="75000"/>
                  </a:schemeClr>
                </a:solidFill>
                <a:latin typeface="Arial" charset="0"/>
              </a:rPr>
              <a:t>RESEARCH POSTER PRESENTATION DESIGN © 2015</a:t>
            </a:r>
          </a:p>
          <a:p>
            <a:pPr eaLnBrk="0" hangingPunct="0">
              <a:lnSpc>
                <a:spcPct val="65000"/>
              </a:lnSpc>
              <a:spcBef>
                <a:spcPct val="50000"/>
              </a:spcBef>
              <a:defRPr/>
            </a:pPr>
            <a:r>
              <a:rPr lang="en-US" sz="1100" b="1" dirty="0">
                <a:solidFill>
                  <a:schemeClr val="bg1">
                    <a:lumMod val="75000"/>
                  </a:schemeClr>
                </a:solidFill>
                <a:latin typeface="Arial" charset="0"/>
              </a:rPr>
              <a:t>www.PosterPresentations.com</a:t>
            </a:r>
          </a:p>
        </p:txBody>
      </p:sp>
    </p:spTree>
  </p:cSld>
  <p:clrMap bg1="lt1" tx1="dk1" bg2="lt2" tx2="dk2" accent1="accent1" accent2="accent2" accent3="accent3" accent4="accent4" accent5="accent5" accent6="accent6" hlink="hlink" folHlink="folHlink"/>
  <p:sldLayoutIdLst>
    <p:sldLayoutId id="2147483652" r:id="rId1"/>
  </p:sldLayoutIdLst>
  <p:txStyles>
    <p:titleStyle>
      <a:lvl1pPr algn="ctr" defTabSz="4388900" rtl="0" eaLnBrk="1" latinLnBrk="0" hangingPunct="1">
        <a:spcBef>
          <a:spcPct val="0"/>
        </a:spcBef>
        <a:buNone/>
        <a:defRPr sz="8800" kern="1200">
          <a:solidFill>
            <a:schemeClr val="bg1"/>
          </a:solidFill>
          <a:latin typeface="Trebuchet MS" pitchFamily="34" charset="0"/>
          <a:ea typeface="+mj-ea"/>
          <a:cs typeface="+mj-cs"/>
        </a:defRPr>
      </a:lvl1pPr>
    </p:titleStyle>
    <p:bodyStyle>
      <a:lvl1pPr marL="1645838" indent="-1645838" algn="l" defTabSz="4388900" rtl="0" eaLnBrk="1" latinLnBrk="0" hangingPunct="1">
        <a:spcBef>
          <a:spcPct val="20000"/>
        </a:spcBef>
        <a:buFont typeface="Arial" pitchFamily="34" charset="0"/>
        <a:buChar char="•"/>
        <a:defRPr sz="15400" kern="1200">
          <a:solidFill>
            <a:schemeClr val="tx1"/>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p:bodyStyle>
    <p:otherStyle>
      <a:defPPr>
        <a:defRPr lang="en-US"/>
      </a:defPPr>
      <a:lvl1pPr marL="0" algn="l" defTabSz="4388900" rtl="0" eaLnBrk="1" latinLnBrk="0" hangingPunct="1">
        <a:defRPr sz="8600" kern="1200">
          <a:solidFill>
            <a:schemeClr val="tx1"/>
          </a:solidFill>
          <a:latin typeface="+mn-lt"/>
          <a:ea typeface="+mn-ea"/>
          <a:cs typeface="+mn-cs"/>
        </a:defRPr>
      </a:lvl1pPr>
      <a:lvl2pPr marL="2194451" algn="l" defTabSz="4388900" rtl="0" eaLnBrk="1" latinLnBrk="0" hangingPunct="1">
        <a:defRPr sz="8600" kern="1200">
          <a:solidFill>
            <a:schemeClr val="tx1"/>
          </a:solidFill>
          <a:latin typeface="+mn-lt"/>
          <a:ea typeface="+mn-ea"/>
          <a:cs typeface="+mn-cs"/>
        </a:defRPr>
      </a:lvl2pPr>
      <a:lvl3pPr marL="4388900" algn="l" defTabSz="4388900" rtl="0" eaLnBrk="1" latinLnBrk="0" hangingPunct="1">
        <a:defRPr sz="8600" kern="1200">
          <a:solidFill>
            <a:schemeClr val="tx1"/>
          </a:solidFill>
          <a:latin typeface="+mn-lt"/>
          <a:ea typeface="+mn-ea"/>
          <a:cs typeface="+mn-cs"/>
        </a:defRPr>
      </a:lvl3pPr>
      <a:lvl4pPr marL="6583351" algn="l" defTabSz="4388900" rtl="0" eaLnBrk="1" latinLnBrk="0" hangingPunct="1">
        <a:defRPr sz="8600" kern="1200">
          <a:solidFill>
            <a:schemeClr val="tx1"/>
          </a:solidFill>
          <a:latin typeface="+mn-lt"/>
          <a:ea typeface="+mn-ea"/>
          <a:cs typeface="+mn-cs"/>
        </a:defRPr>
      </a:lvl4pPr>
      <a:lvl5pPr marL="8777801" algn="l" defTabSz="4388900" rtl="0" eaLnBrk="1" latinLnBrk="0" hangingPunct="1">
        <a:defRPr sz="8600" kern="1200">
          <a:solidFill>
            <a:schemeClr val="tx1"/>
          </a:solidFill>
          <a:latin typeface="+mn-lt"/>
          <a:ea typeface="+mn-ea"/>
          <a:cs typeface="+mn-cs"/>
        </a:defRPr>
      </a:lvl5pPr>
      <a:lvl6pPr marL="10972252" algn="l" defTabSz="4388900" rtl="0" eaLnBrk="1" latinLnBrk="0" hangingPunct="1">
        <a:defRPr sz="8600" kern="1200">
          <a:solidFill>
            <a:schemeClr val="tx1"/>
          </a:solidFill>
          <a:latin typeface="+mn-lt"/>
          <a:ea typeface="+mn-ea"/>
          <a:cs typeface="+mn-cs"/>
        </a:defRPr>
      </a:lvl6pPr>
      <a:lvl7pPr marL="13166703" algn="l" defTabSz="4388900" rtl="0" eaLnBrk="1" latinLnBrk="0" hangingPunct="1">
        <a:defRPr sz="8600" kern="1200">
          <a:solidFill>
            <a:schemeClr val="tx1"/>
          </a:solidFill>
          <a:latin typeface="+mn-lt"/>
          <a:ea typeface="+mn-ea"/>
          <a:cs typeface="+mn-cs"/>
        </a:defRPr>
      </a:lvl7pPr>
      <a:lvl8pPr marL="15361152" algn="l" defTabSz="4388900" rtl="0" eaLnBrk="1" latinLnBrk="0" hangingPunct="1">
        <a:defRPr sz="8600" kern="1200">
          <a:solidFill>
            <a:schemeClr val="tx1"/>
          </a:solidFill>
          <a:latin typeface="+mn-lt"/>
          <a:ea typeface="+mn-ea"/>
          <a:cs typeface="+mn-cs"/>
        </a:defRPr>
      </a:lvl8pPr>
      <a:lvl9pPr marL="17555603" algn="l" defTabSz="4388900" rtl="0" eaLnBrk="1" latinLnBrk="0" hangingPunct="1">
        <a:defRPr sz="8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0B91B61-1BF7-CF4F-A115-F49A79331A94}"/>
              </a:ext>
            </a:extLst>
          </p:cNvPr>
          <p:cNvSpPr/>
          <p:nvPr userDrawn="1"/>
        </p:nvSpPr>
        <p:spPr>
          <a:xfrm rot="10800000">
            <a:off x="0" y="31365486"/>
            <a:ext cx="43891200" cy="15497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3DC4674-0CF7-354A-A116-FE36983B2F8A}"/>
              </a:ext>
            </a:extLst>
          </p:cNvPr>
          <p:cNvSpPr/>
          <p:nvPr userDrawn="1"/>
        </p:nvSpPr>
        <p:spPr>
          <a:xfrm>
            <a:off x="0" y="1"/>
            <a:ext cx="43891200" cy="449275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Box 14">
            <a:extLst>
              <a:ext uri="{FF2B5EF4-FFF2-40B4-BE49-F238E27FC236}">
                <a16:creationId xmlns:a16="http://schemas.microsoft.com/office/drawing/2014/main" id="{DE33BC39-810B-224F-8803-2E61979327C9}"/>
              </a:ext>
            </a:extLst>
          </p:cNvPr>
          <p:cNvSpPr txBox="1">
            <a:spLocks noChangeArrowheads="1"/>
          </p:cNvSpPr>
          <p:nvPr userDrawn="1"/>
        </p:nvSpPr>
        <p:spPr bwMode="auto">
          <a:xfrm>
            <a:off x="1128393" y="31971938"/>
            <a:ext cx="2514600" cy="336819"/>
          </a:xfrm>
          <a:prstGeom prst="rect">
            <a:avLst/>
          </a:prstGeom>
          <a:noFill/>
          <a:ln w="9525">
            <a:noFill/>
            <a:miter lim="800000"/>
            <a:headEnd/>
            <a:tailEnd/>
          </a:ln>
          <a:effectLst/>
        </p:spPr>
        <p:txBody>
          <a:bodyPr lIns="91263" tIns="45623" rIns="91263" bIns="45623">
            <a:spAutoFit/>
          </a:bodyPr>
          <a:lstStyle/>
          <a:p>
            <a:pPr eaLnBrk="0" hangingPunct="0">
              <a:lnSpc>
                <a:spcPct val="65000"/>
              </a:lnSpc>
              <a:spcBef>
                <a:spcPct val="50000"/>
              </a:spcBef>
              <a:defRPr/>
            </a:pPr>
            <a:r>
              <a:rPr lang="en-US" sz="500" b="1" dirty="0">
                <a:solidFill>
                  <a:schemeClr val="bg1">
                    <a:lumMod val="75000"/>
                  </a:schemeClr>
                </a:solidFill>
                <a:latin typeface="Arial" charset="0"/>
              </a:rPr>
              <a:t>RESEARCH POSTER PRESENTATION DESIGN © 2015</a:t>
            </a:r>
          </a:p>
          <a:p>
            <a:pPr eaLnBrk="0" hangingPunct="0">
              <a:lnSpc>
                <a:spcPct val="65000"/>
              </a:lnSpc>
              <a:spcBef>
                <a:spcPct val="50000"/>
              </a:spcBef>
              <a:defRPr/>
            </a:pPr>
            <a:r>
              <a:rPr lang="en-US" sz="1100" b="1" dirty="0">
                <a:solidFill>
                  <a:schemeClr val="bg1">
                    <a:lumMod val="75000"/>
                  </a:schemeClr>
                </a:solidFill>
                <a:latin typeface="Arial" charset="0"/>
              </a:rPr>
              <a:t>www.PosterPresentations.com</a:t>
            </a:r>
          </a:p>
        </p:txBody>
      </p:sp>
      <p:sp>
        <p:nvSpPr>
          <p:cNvPr id="8" name="Text Placeholder 3">
            <a:extLst>
              <a:ext uri="{FF2B5EF4-FFF2-40B4-BE49-F238E27FC236}">
                <a16:creationId xmlns:a16="http://schemas.microsoft.com/office/drawing/2014/main" id="{5DD732AC-3E9E-AA4A-B182-B91BD39117A4}"/>
              </a:ext>
            </a:extLst>
          </p:cNvPr>
          <p:cNvSpPr txBox="1">
            <a:spLocks/>
          </p:cNvSpPr>
          <p:nvPr userDrawn="1"/>
        </p:nvSpPr>
        <p:spPr>
          <a:xfrm>
            <a:off x="459674" y="6378481"/>
            <a:ext cx="10056813" cy="846363"/>
          </a:xfrm>
          <a:prstGeom prst="rect">
            <a:avLst/>
          </a:prstGeom>
        </p:spPr>
        <p:txBody>
          <a:bodyPr wrap="square" lIns="228589" tIns="228589" rIns="228589" bIns="228589">
            <a:spAutoFit/>
          </a:bodyPr>
          <a:lstStyle>
            <a:lvl1pPr marL="0" indent="0" algn="l" defTabSz="4388900" rtl="0" eaLnBrk="1" latinLnBrk="0" hangingPunct="1">
              <a:spcBef>
                <a:spcPct val="20000"/>
              </a:spcBef>
              <a:buFont typeface="Arial" pitchFamily="34" charset="0"/>
              <a:buNone/>
              <a:defRPr sz="2500" kern="1200">
                <a:solidFill>
                  <a:schemeClr val="accent5">
                    <a:lumMod val="50000"/>
                  </a:schemeClr>
                </a:solidFill>
                <a:latin typeface="Times New Roman" pitchFamily="18" charset="0"/>
                <a:ea typeface="+mn-ea"/>
                <a:cs typeface="Times New Roman" pitchFamily="18" charset="0"/>
              </a:defRPr>
            </a:lvl1pPr>
            <a:lvl2pPr marL="1485825"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2pPr>
            <a:lvl3pPr marL="2057297"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3pPr>
            <a:lvl4pPr marL="2685916" indent="-628619"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4pPr>
            <a:lvl5pPr marL="3143093" indent="-457177"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r>
              <a:rPr lang="en-US"/>
              <a:t>Type in or paste your text here</a:t>
            </a:r>
            <a:endParaRPr lang="en-US" dirty="0"/>
          </a:p>
        </p:txBody>
      </p:sp>
      <p:sp>
        <p:nvSpPr>
          <p:cNvPr id="9" name="Text Placeholder 5">
            <a:extLst>
              <a:ext uri="{FF2B5EF4-FFF2-40B4-BE49-F238E27FC236}">
                <a16:creationId xmlns:a16="http://schemas.microsoft.com/office/drawing/2014/main" id="{609F4039-E820-734C-ADDF-D84CC5DAE2AE}"/>
              </a:ext>
            </a:extLst>
          </p:cNvPr>
          <p:cNvSpPr txBox="1">
            <a:spLocks/>
          </p:cNvSpPr>
          <p:nvPr userDrawn="1"/>
        </p:nvSpPr>
        <p:spPr>
          <a:xfrm>
            <a:off x="477827" y="5548749"/>
            <a:ext cx="10048875" cy="754045"/>
          </a:xfrm>
          <a:prstGeom prst="rect">
            <a:avLst/>
          </a:prstGeom>
          <a:noFill/>
        </p:spPr>
        <p:txBody>
          <a:bodyPr lIns="91436" tIns="91436" rIns="91436" bIns="91436" anchor="ctr" anchorCtr="0">
            <a:spAutoFit/>
          </a:bodyPr>
          <a:lstStyle>
            <a:lvl1pPr marL="0" indent="0" algn="l" defTabSz="4388900" rtl="0" eaLnBrk="1" latinLnBrk="0" hangingPunct="1">
              <a:spcBef>
                <a:spcPct val="20000"/>
              </a:spcBef>
              <a:buClr>
                <a:schemeClr val="accent1"/>
              </a:buClr>
              <a:buSzPct val="100000"/>
              <a:buFont typeface="Wingdings" pitchFamily="2" charset="2"/>
              <a:buNone/>
              <a:defRPr sz="3700" b="1" u="sng" kern="1200" baseline="0">
                <a:solidFill>
                  <a:schemeClr val="accent1"/>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r>
              <a:rPr lang="en-US"/>
              <a:t>(click to edit) INTRODUCTION or ABSTRACT</a:t>
            </a:r>
            <a:endParaRPr lang="en-US" dirty="0"/>
          </a:p>
        </p:txBody>
      </p:sp>
      <p:sp>
        <p:nvSpPr>
          <p:cNvPr id="11" name="Text Placeholder 5">
            <a:extLst>
              <a:ext uri="{FF2B5EF4-FFF2-40B4-BE49-F238E27FC236}">
                <a16:creationId xmlns:a16="http://schemas.microsoft.com/office/drawing/2014/main" id="{9E0C7155-99EC-7148-984A-9AED97984EBE}"/>
              </a:ext>
            </a:extLst>
          </p:cNvPr>
          <p:cNvSpPr txBox="1">
            <a:spLocks/>
          </p:cNvSpPr>
          <p:nvPr userDrawn="1"/>
        </p:nvSpPr>
        <p:spPr>
          <a:xfrm>
            <a:off x="477825" y="14212513"/>
            <a:ext cx="10050462" cy="754045"/>
          </a:xfrm>
          <a:prstGeom prst="rect">
            <a:avLst/>
          </a:prstGeom>
          <a:noFill/>
        </p:spPr>
        <p:txBody>
          <a:bodyPr wrap="square" lIns="91436" tIns="91436" rIns="91436" bIns="91436" anchor="ctr" anchorCtr="0">
            <a:spAutoFit/>
          </a:bodyPr>
          <a:lstStyle>
            <a:lvl1pPr marL="0" indent="0" algn="l" defTabSz="4388900" rtl="0" eaLnBrk="1" latinLnBrk="0" hangingPunct="1">
              <a:spcBef>
                <a:spcPct val="20000"/>
              </a:spcBef>
              <a:buClr>
                <a:schemeClr val="accent1"/>
              </a:buClr>
              <a:buSzPct val="100000"/>
              <a:buFont typeface="Wingdings" pitchFamily="2" charset="2"/>
              <a:buNone/>
              <a:defRPr sz="3700" b="1" u="sng" kern="1200" baseline="0">
                <a:solidFill>
                  <a:schemeClr val="accent1"/>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r>
              <a:rPr lang="en-US"/>
              <a:t>(click to edit)  OBJECTIVES</a:t>
            </a:r>
            <a:endParaRPr lang="en-US" dirty="0"/>
          </a:p>
        </p:txBody>
      </p:sp>
      <p:sp>
        <p:nvSpPr>
          <p:cNvPr id="12" name="Text Placeholder 3">
            <a:extLst>
              <a:ext uri="{FF2B5EF4-FFF2-40B4-BE49-F238E27FC236}">
                <a16:creationId xmlns:a16="http://schemas.microsoft.com/office/drawing/2014/main" id="{FD6EF4D6-BCDF-0E4D-8328-4D5259E0E1AF}"/>
              </a:ext>
            </a:extLst>
          </p:cNvPr>
          <p:cNvSpPr txBox="1">
            <a:spLocks/>
          </p:cNvSpPr>
          <p:nvPr userDrawn="1"/>
        </p:nvSpPr>
        <p:spPr>
          <a:xfrm>
            <a:off x="11460161" y="6378481"/>
            <a:ext cx="10048874" cy="846363"/>
          </a:xfrm>
          <a:prstGeom prst="rect">
            <a:avLst/>
          </a:prstGeom>
        </p:spPr>
        <p:txBody>
          <a:bodyPr wrap="square" lIns="228589" tIns="228589" rIns="228589" bIns="228589">
            <a:spAutoFit/>
          </a:bodyPr>
          <a:lstStyle>
            <a:lvl1pPr marL="0" indent="0" algn="l" defTabSz="4388900" rtl="0" eaLnBrk="1" latinLnBrk="0" hangingPunct="1">
              <a:spcBef>
                <a:spcPct val="20000"/>
              </a:spcBef>
              <a:buFont typeface="Arial" pitchFamily="34" charset="0"/>
              <a:buNone/>
              <a:defRPr sz="2500" kern="1200">
                <a:solidFill>
                  <a:schemeClr val="accent5">
                    <a:lumMod val="50000"/>
                  </a:schemeClr>
                </a:solidFill>
                <a:latin typeface="Times New Roman" pitchFamily="18" charset="0"/>
                <a:ea typeface="+mn-ea"/>
                <a:cs typeface="Times New Roman" pitchFamily="18" charset="0"/>
              </a:defRPr>
            </a:lvl1pPr>
            <a:lvl2pPr marL="1485825"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2pPr>
            <a:lvl3pPr marL="2057297"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3pPr>
            <a:lvl4pPr marL="2685916" indent="-628619"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4pPr>
            <a:lvl5pPr marL="3143093" indent="-457177"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r>
              <a:rPr lang="en-US"/>
              <a:t>Type in or paste your text here</a:t>
            </a:r>
            <a:endParaRPr lang="en-US" dirty="0"/>
          </a:p>
        </p:txBody>
      </p:sp>
      <p:sp>
        <p:nvSpPr>
          <p:cNvPr id="13" name="Text Placeholder 5">
            <a:extLst>
              <a:ext uri="{FF2B5EF4-FFF2-40B4-BE49-F238E27FC236}">
                <a16:creationId xmlns:a16="http://schemas.microsoft.com/office/drawing/2014/main" id="{F03D84C9-4789-2645-A0D4-1041D18D8A3D}"/>
              </a:ext>
            </a:extLst>
          </p:cNvPr>
          <p:cNvSpPr txBox="1">
            <a:spLocks/>
          </p:cNvSpPr>
          <p:nvPr userDrawn="1"/>
        </p:nvSpPr>
        <p:spPr>
          <a:xfrm>
            <a:off x="11460162" y="5548749"/>
            <a:ext cx="10048875" cy="754045"/>
          </a:xfrm>
          <a:prstGeom prst="rect">
            <a:avLst/>
          </a:prstGeom>
          <a:noFill/>
        </p:spPr>
        <p:txBody>
          <a:bodyPr lIns="91436" tIns="91436" rIns="91436" bIns="91436" anchor="ctr" anchorCtr="0">
            <a:spAutoFit/>
          </a:bodyPr>
          <a:lstStyle>
            <a:lvl1pPr marL="0" indent="0" algn="l" defTabSz="4388900" rtl="0" eaLnBrk="1" latinLnBrk="0" hangingPunct="1">
              <a:spcBef>
                <a:spcPct val="20000"/>
              </a:spcBef>
              <a:buClr>
                <a:schemeClr val="accent1"/>
              </a:buClr>
              <a:buSzPct val="100000"/>
              <a:buFont typeface="Wingdings" pitchFamily="2" charset="2"/>
              <a:buNone/>
              <a:defRPr sz="3700" b="1" u="sng" kern="1200" baseline="0">
                <a:solidFill>
                  <a:schemeClr val="accent1"/>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r>
              <a:rPr lang="en-US"/>
              <a:t>(click to edit)  MATERIALS &amp; METHODS</a:t>
            </a:r>
            <a:endParaRPr lang="en-US" dirty="0"/>
          </a:p>
        </p:txBody>
      </p:sp>
      <p:sp>
        <p:nvSpPr>
          <p:cNvPr id="14" name="Text Placeholder 3">
            <a:extLst>
              <a:ext uri="{FF2B5EF4-FFF2-40B4-BE49-F238E27FC236}">
                <a16:creationId xmlns:a16="http://schemas.microsoft.com/office/drawing/2014/main" id="{48B0F29A-1496-164F-B7A8-A71F3831EAD6}"/>
              </a:ext>
            </a:extLst>
          </p:cNvPr>
          <p:cNvSpPr txBox="1">
            <a:spLocks/>
          </p:cNvSpPr>
          <p:nvPr userDrawn="1"/>
        </p:nvSpPr>
        <p:spPr>
          <a:xfrm>
            <a:off x="22385343" y="6378481"/>
            <a:ext cx="10048874" cy="846363"/>
          </a:xfrm>
          <a:prstGeom prst="rect">
            <a:avLst/>
          </a:prstGeom>
        </p:spPr>
        <p:txBody>
          <a:bodyPr wrap="square" lIns="228589" tIns="228589" rIns="228589" bIns="228589">
            <a:spAutoFit/>
          </a:bodyPr>
          <a:lstStyle>
            <a:lvl1pPr marL="0" indent="0" algn="l" defTabSz="4388900" rtl="0" eaLnBrk="1" latinLnBrk="0" hangingPunct="1">
              <a:spcBef>
                <a:spcPct val="20000"/>
              </a:spcBef>
              <a:buFont typeface="Arial" pitchFamily="34" charset="0"/>
              <a:buNone/>
              <a:defRPr sz="2500" kern="1200">
                <a:solidFill>
                  <a:schemeClr val="accent5">
                    <a:lumMod val="50000"/>
                  </a:schemeClr>
                </a:solidFill>
                <a:latin typeface="Times New Roman" pitchFamily="18" charset="0"/>
                <a:ea typeface="+mn-ea"/>
                <a:cs typeface="Times New Roman" pitchFamily="18" charset="0"/>
              </a:defRPr>
            </a:lvl1pPr>
            <a:lvl2pPr marL="1485825"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2pPr>
            <a:lvl3pPr marL="2057297"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3pPr>
            <a:lvl4pPr marL="2685916" indent="-628619"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4pPr>
            <a:lvl5pPr marL="3143093" indent="-457177"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r>
              <a:rPr lang="en-US"/>
              <a:t>Type in or paste your text here</a:t>
            </a:r>
            <a:endParaRPr lang="en-US" dirty="0"/>
          </a:p>
        </p:txBody>
      </p:sp>
      <p:sp>
        <p:nvSpPr>
          <p:cNvPr id="15" name="Text Placeholder 5">
            <a:extLst>
              <a:ext uri="{FF2B5EF4-FFF2-40B4-BE49-F238E27FC236}">
                <a16:creationId xmlns:a16="http://schemas.microsoft.com/office/drawing/2014/main" id="{F8EF562C-EBD7-054A-A2AC-2878C2B07911}"/>
              </a:ext>
            </a:extLst>
          </p:cNvPr>
          <p:cNvSpPr txBox="1">
            <a:spLocks/>
          </p:cNvSpPr>
          <p:nvPr userDrawn="1"/>
        </p:nvSpPr>
        <p:spPr>
          <a:xfrm>
            <a:off x="22377404" y="5548749"/>
            <a:ext cx="10058400" cy="754045"/>
          </a:xfrm>
          <a:prstGeom prst="rect">
            <a:avLst/>
          </a:prstGeom>
          <a:noFill/>
        </p:spPr>
        <p:txBody>
          <a:bodyPr lIns="91436" tIns="91436" rIns="91436" bIns="91436" anchor="ctr" anchorCtr="0">
            <a:spAutoFit/>
          </a:bodyPr>
          <a:lstStyle>
            <a:lvl1pPr marL="0" indent="0" algn="l" defTabSz="4388900" rtl="0" eaLnBrk="1" latinLnBrk="0" hangingPunct="1">
              <a:spcBef>
                <a:spcPct val="20000"/>
              </a:spcBef>
              <a:buClr>
                <a:schemeClr val="accent1"/>
              </a:buClr>
              <a:buSzPct val="100000"/>
              <a:buFont typeface="Wingdings" pitchFamily="2" charset="2"/>
              <a:buNone/>
              <a:defRPr sz="3700" b="1" u="sng" kern="1200" baseline="0">
                <a:solidFill>
                  <a:schemeClr val="accent1"/>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r>
              <a:rPr lang="en-US"/>
              <a:t>(click to edit)  RESULTS</a:t>
            </a:r>
            <a:endParaRPr lang="en-US" dirty="0"/>
          </a:p>
        </p:txBody>
      </p:sp>
      <p:sp>
        <p:nvSpPr>
          <p:cNvPr id="16" name="Text Placeholder 5">
            <a:extLst>
              <a:ext uri="{FF2B5EF4-FFF2-40B4-BE49-F238E27FC236}">
                <a16:creationId xmlns:a16="http://schemas.microsoft.com/office/drawing/2014/main" id="{6EBFD6E6-D930-EE40-8FC7-D76AF1D0E745}"/>
              </a:ext>
            </a:extLst>
          </p:cNvPr>
          <p:cNvSpPr txBox="1">
            <a:spLocks/>
          </p:cNvSpPr>
          <p:nvPr userDrawn="1"/>
        </p:nvSpPr>
        <p:spPr>
          <a:xfrm>
            <a:off x="33390292" y="5548749"/>
            <a:ext cx="10047018" cy="754045"/>
          </a:xfrm>
          <a:prstGeom prst="rect">
            <a:avLst/>
          </a:prstGeom>
          <a:noFill/>
        </p:spPr>
        <p:txBody>
          <a:bodyPr wrap="square" lIns="91436" tIns="91436" rIns="91436" bIns="91436" anchor="ctr" anchorCtr="0">
            <a:spAutoFit/>
          </a:bodyPr>
          <a:lstStyle>
            <a:lvl1pPr marL="0" indent="0" algn="l" defTabSz="4388900" rtl="0" eaLnBrk="1" latinLnBrk="0" hangingPunct="1">
              <a:spcBef>
                <a:spcPct val="20000"/>
              </a:spcBef>
              <a:buClr>
                <a:schemeClr val="accent1"/>
              </a:buClr>
              <a:buSzPct val="100000"/>
              <a:buFont typeface="Wingdings" pitchFamily="2" charset="2"/>
              <a:buNone/>
              <a:defRPr sz="3700" b="1" u="sng" kern="1200" baseline="0">
                <a:solidFill>
                  <a:schemeClr val="accent1"/>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r>
              <a:rPr lang="en-US"/>
              <a:t>(click to edit)  CONCLUSIONS</a:t>
            </a:r>
            <a:endParaRPr lang="en-US" dirty="0"/>
          </a:p>
        </p:txBody>
      </p:sp>
      <p:sp>
        <p:nvSpPr>
          <p:cNvPr id="17" name="Text Placeholder 3">
            <a:extLst>
              <a:ext uri="{FF2B5EF4-FFF2-40B4-BE49-F238E27FC236}">
                <a16:creationId xmlns:a16="http://schemas.microsoft.com/office/drawing/2014/main" id="{802A46EB-776F-BF46-A88D-CF9AB67DA71E}"/>
              </a:ext>
            </a:extLst>
          </p:cNvPr>
          <p:cNvSpPr txBox="1">
            <a:spLocks/>
          </p:cNvSpPr>
          <p:nvPr userDrawn="1"/>
        </p:nvSpPr>
        <p:spPr>
          <a:xfrm>
            <a:off x="33390292" y="6378481"/>
            <a:ext cx="10047018" cy="846363"/>
          </a:xfrm>
          <a:prstGeom prst="rect">
            <a:avLst/>
          </a:prstGeom>
        </p:spPr>
        <p:txBody>
          <a:bodyPr wrap="square" lIns="228589" tIns="228589" rIns="228589" bIns="228589">
            <a:spAutoFit/>
          </a:bodyPr>
          <a:lstStyle>
            <a:lvl1pPr marL="0" indent="0" algn="l" defTabSz="4388900" rtl="0" eaLnBrk="1" latinLnBrk="0" hangingPunct="1">
              <a:spcBef>
                <a:spcPct val="20000"/>
              </a:spcBef>
              <a:buFont typeface="Arial" pitchFamily="34" charset="0"/>
              <a:buNone/>
              <a:defRPr sz="2500" kern="1200">
                <a:solidFill>
                  <a:schemeClr val="accent5">
                    <a:lumMod val="50000"/>
                  </a:schemeClr>
                </a:solidFill>
                <a:latin typeface="Times New Roman" pitchFamily="18" charset="0"/>
                <a:ea typeface="+mn-ea"/>
                <a:cs typeface="Times New Roman" pitchFamily="18" charset="0"/>
              </a:defRPr>
            </a:lvl1pPr>
            <a:lvl2pPr marL="1485825"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2pPr>
            <a:lvl3pPr marL="2057297"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3pPr>
            <a:lvl4pPr marL="2685916" indent="-628619"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4pPr>
            <a:lvl5pPr marL="3143093" indent="-457177"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r>
              <a:rPr lang="en-US"/>
              <a:t>Type in or paste your text here</a:t>
            </a:r>
            <a:endParaRPr lang="en-US" dirty="0"/>
          </a:p>
        </p:txBody>
      </p:sp>
      <p:sp>
        <p:nvSpPr>
          <p:cNvPr id="18" name="Text Placeholder 5">
            <a:extLst>
              <a:ext uri="{FF2B5EF4-FFF2-40B4-BE49-F238E27FC236}">
                <a16:creationId xmlns:a16="http://schemas.microsoft.com/office/drawing/2014/main" id="{25460E65-74E6-8846-A727-BB6BBAD071AE}"/>
              </a:ext>
            </a:extLst>
          </p:cNvPr>
          <p:cNvSpPr txBox="1">
            <a:spLocks/>
          </p:cNvSpPr>
          <p:nvPr userDrawn="1"/>
        </p:nvSpPr>
        <p:spPr>
          <a:xfrm>
            <a:off x="33390292" y="14272738"/>
            <a:ext cx="10047018" cy="754045"/>
          </a:xfrm>
          <a:prstGeom prst="rect">
            <a:avLst/>
          </a:prstGeom>
          <a:noFill/>
        </p:spPr>
        <p:txBody>
          <a:bodyPr wrap="square" lIns="91436" tIns="91436" rIns="91436" bIns="91436" anchor="ctr" anchorCtr="0">
            <a:spAutoFit/>
          </a:bodyPr>
          <a:lstStyle>
            <a:lvl1pPr marL="0" indent="0" algn="l" defTabSz="4388900" rtl="0" eaLnBrk="1" latinLnBrk="0" hangingPunct="1">
              <a:spcBef>
                <a:spcPct val="20000"/>
              </a:spcBef>
              <a:buClr>
                <a:schemeClr val="accent1"/>
              </a:buClr>
              <a:buSzPct val="100000"/>
              <a:buFont typeface="Wingdings" pitchFamily="2" charset="2"/>
              <a:buNone/>
              <a:defRPr sz="3700" b="1" u="sng" kern="1200" baseline="0">
                <a:solidFill>
                  <a:schemeClr val="accent1"/>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r>
              <a:rPr lang="en-US"/>
              <a:t>(click to edit)  REFERENCES</a:t>
            </a:r>
            <a:endParaRPr lang="en-US" dirty="0"/>
          </a:p>
        </p:txBody>
      </p:sp>
      <p:sp>
        <p:nvSpPr>
          <p:cNvPr id="19" name="Text Placeholder 3">
            <a:extLst>
              <a:ext uri="{FF2B5EF4-FFF2-40B4-BE49-F238E27FC236}">
                <a16:creationId xmlns:a16="http://schemas.microsoft.com/office/drawing/2014/main" id="{4F37FE17-0EC4-9F4C-9A7E-25D1C6169A89}"/>
              </a:ext>
            </a:extLst>
          </p:cNvPr>
          <p:cNvSpPr txBox="1">
            <a:spLocks/>
          </p:cNvSpPr>
          <p:nvPr userDrawn="1"/>
        </p:nvSpPr>
        <p:spPr>
          <a:xfrm>
            <a:off x="33390292" y="15011402"/>
            <a:ext cx="10052050" cy="846363"/>
          </a:xfrm>
          <a:prstGeom prst="rect">
            <a:avLst/>
          </a:prstGeom>
        </p:spPr>
        <p:txBody>
          <a:bodyPr wrap="square" lIns="228589" tIns="228589" rIns="228589" bIns="228589">
            <a:spAutoFit/>
          </a:bodyPr>
          <a:lstStyle>
            <a:lvl1pPr marL="0" indent="0" algn="l" defTabSz="4388900" rtl="0" eaLnBrk="1" latinLnBrk="0" hangingPunct="1">
              <a:spcBef>
                <a:spcPct val="20000"/>
              </a:spcBef>
              <a:buFont typeface="Arial" pitchFamily="34" charset="0"/>
              <a:buNone/>
              <a:defRPr sz="2500" kern="1200">
                <a:solidFill>
                  <a:schemeClr val="accent5">
                    <a:lumMod val="50000"/>
                  </a:schemeClr>
                </a:solidFill>
                <a:latin typeface="Times New Roman" pitchFamily="18" charset="0"/>
                <a:ea typeface="+mn-ea"/>
                <a:cs typeface="Times New Roman" pitchFamily="18" charset="0"/>
              </a:defRPr>
            </a:lvl1pPr>
            <a:lvl2pPr marL="1485825"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2pPr>
            <a:lvl3pPr marL="2057297"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3pPr>
            <a:lvl4pPr marL="2685916" indent="-628619"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4pPr>
            <a:lvl5pPr marL="3143093" indent="-457177"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r>
              <a:rPr lang="en-US"/>
              <a:t>Type in or paste your text here</a:t>
            </a:r>
            <a:endParaRPr lang="en-US" dirty="0"/>
          </a:p>
        </p:txBody>
      </p:sp>
      <p:sp>
        <p:nvSpPr>
          <p:cNvPr id="20" name="Text Placeholder 5">
            <a:extLst>
              <a:ext uri="{FF2B5EF4-FFF2-40B4-BE49-F238E27FC236}">
                <a16:creationId xmlns:a16="http://schemas.microsoft.com/office/drawing/2014/main" id="{99AB85CB-8CCD-D64F-BB54-7D62FBC4C219}"/>
              </a:ext>
            </a:extLst>
          </p:cNvPr>
          <p:cNvSpPr txBox="1">
            <a:spLocks/>
          </p:cNvSpPr>
          <p:nvPr userDrawn="1"/>
        </p:nvSpPr>
        <p:spPr>
          <a:xfrm>
            <a:off x="33390292" y="25679401"/>
            <a:ext cx="10047018" cy="754045"/>
          </a:xfrm>
          <a:prstGeom prst="rect">
            <a:avLst/>
          </a:prstGeom>
          <a:noFill/>
        </p:spPr>
        <p:txBody>
          <a:bodyPr wrap="square" lIns="91436" tIns="91436" rIns="91436" bIns="91436" anchor="ctr" anchorCtr="0">
            <a:spAutoFit/>
          </a:bodyPr>
          <a:lstStyle>
            <a:lvl1pPr marL="0" indent="0" algn="l" defTabSz="4388900" rtl="0" eaLnBrk="1" latinLnBrk="0" hangingPunct="1">
              <a:spcBef>
                <a:spcPct val="20000"/>
              </a:spcBef>
              <a:buClr>
                <a:schemeClr val="accent1"/>
              </a:buClr>
              <a:buSzPct val="100000"/>
              <a:buFont typeface="Wingdings" pitchFamily="2" charset="2"/>
              <a:buNone/>
              <a:defRPr sz="3700" b="1" u="sng" kern="1200" baseline="0">
                <a:solidFill>
                  <a:schemeClr val="accent1"/>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r>
              <a:rPr lang="en-US"/>
              <a:t>(click to edit)  ACKNOWLEDGEMENTS or  CONTACT</a:t>
            </a:r>
            <a:endParaRPr lang="en-US" dirty="0"/>
          </a:p>
        </p:txBody>
      </p:sp>
      <p:sp>
        <p:nvSpPr>
          <p:cNvPr id="21" name="Text Placeholder 3">
            <a:extLst>
              <a:ext uri="{FF2B5EF4-FFF2-40B4-BE49-F238E27FC236}">
                <a16:creationId xmlns:a16="http://schemas.microsoft.com/office/drawing/2014/main" id="{13FCCE08-C822-FD48-95EB-FFA5C8601F56}"/>
              </a:ext>
            </a:extLst>
          </p:cNvPr>
          <p:cNvSpPr txBox="1">
            <a:spLocks/>
          </p:cNvSpPr>
          <p:nvPr userDrawn="1"/>
        </p:nvSpPr>
        <p:spPr>
          <a:xfrm>
            <a:off x="33390292" y="26433446"/>
            <a:ext cx="10052050" cy="846363"/>
          </a:xfrm>
          <a:prstGeom prst="rect">
            <a:avLst/>
          </a:prstGeom>
        </p:spPr>
        <p:txBody>
          <a:bodyPr wrap="square" lIns="228589" tIns="228589" rIns="228589" bIns="228589">
            <a:spAutoFit/>
          </a:bodyPr>
          <a:lstStyle>
            <a:lvl1pPr marL="0" indent="0" algn="l" defTabSz="4388900" rtl="0" eaLnBrk="1" latinLnBrk="0" hangingPunct="1">
              <a:spcBef>
                <a:spcPct val="20000"/>
              </a:spcBef>
              <a:buFont typeface="Arial" pitchFamily="34" charset="0"/>
              <a:buNone/>
              <a:defRPr sz="2500" kern="1200">
                <a:solidFill>
                  <a:schemeClr val="accent5">
                    <a:lumMod val="50000"/>
                  </a:schemeClr>
                </a:solidFill>
                <a:latin typeface="Times New Roman" pitchFamily="18" charset="0"/>
                <a:ea typeface="+mn-ea"/>
                <a:cs typeface="Times New Roman" pitchFamily="18" charset="0"/>
              </a:defRPr>
            </a:lvl1pPr>
            <a:lvl2pPr marL="1485825"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2pPr>
            <a:lvl3pPr marL="2057297"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3pPr>
            <a:lvl4pPr marL="2685916" indent="-628619"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4pPr>
            <a:lvl5pPr marL="3143093" indent="-457177"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r>
              <a:rPr lang="en-US"/>
              <a:t>Type in or paste your text here</a:t>
            </a:r>
            <a:endParaRPr lang="en-US" dirty="0"/>
          </a:p>
        </p:txBody>
      </p:sp>
      <p:sp>
        <p:nvSpPr>
          <p:cNvPr id="22" name="Text Placeholder 3">
            <a:extLst>
              <a:ext uri="{FF2B5EF4-FFF2-40B4-BE49-F238E27FC236}">
                <a16:creationId xmlns:a16="http://schemas.microsoft.com/office/drawing/2014/main" id="{84E05100-FF55-554B-9C62-0172D9F4627E}"/>
              </a:ext>
            </a:extLst>
          </p:cNvPr>
          <p:cNvSpPr txBox="1">
            <a:spLocks/>
          </p:cNvSpPr>
          <p:nvPr userDrawn="1"/>
        </p:nvSpPr>
        <p:spPr>
          <a:xfrm>
            <a:off x="459674" y="14951552"/>
            <a:ext cx="10056813" cy="846363"/>
          </a:xfrm>
          <a:prstGeom prst="rect">
            <a:avLst/>
          </a:prstGeom>
        </p:spPr>
        <p:txBody>
          <a:bodyPr wrap="square" lIns="228589" tIns="228589" rIns="228589" bIns="228589">
            <a:spAutoFit/>
          </a:bodyPr>
          <a:lstStyle>
            <a:lvl1pPr marL="0" indent="0" algn="l" defTabSz="4388900" rtl="0" eaLnBrk="1" latinLnBrk="0" hangingPunct="1">
              <a:spcBef>
                <a:spcPct val="20000"/>
              </a:spcBef>
              <a:buFont typeface="Arial" pitchFamily="34" charset="0"/>
              <a:buNone/>
              <a:defRPr sz="2500" kern="1200">
                <a:solidFill>
                  <a:schemeClr val="accent5">
                    <a:lumMod val="50000"/>
                  </a:schemeClr>
                </a:solidFill>
                <a:latin typeface="Times New Roman" pitchFamily="18" charset="0"/>
                <a:ea typeface="+mn-ea"/>
                <a:cs typeface="Times New Roman" pitchFamily="18" charset="0"/>
              </a:defRPr>
            </a:lvl1pPr>
            <a:lvl2pPr marL="1485825"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2pPr>
            <a:lvl3pPr marL="2057297"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3pPr>
            <a:lvl4pPr marL="2685916" indent="-628619"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4pPr>
            <a:lvl5pPr marL="3143093" indent="-457177"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r>
              <a:rPr lang="en-US"/>
              <a:t>Type in or paste your text here</a:t>
            </a:r>
            <a:endParaRPr lang="en-US" dirty="0"/>
          </a:p>
        </p:txBody>
      </p:sp>
      <p:sp>
        <p:nvSpPr>
          <p:cNvPr id="23" name="Text Placeholder 76">
            <a:extLst>
              <a:ext uri="{FF2B5EF4-FFF2-40B4-BE49-F238E27FC236}">
                <a16:creationId xmlns:a16="http://schemas.microsoft.com/office/drawing/2014/main" id="{0F455A0D-C545-4747-8E3B-634B87BC0696}"/>
              </a:ext>
            </a:extLst>
          </p:cNvPr>
          <p:cNvSpPr txBox="1">
            <a:spLocks/>
          </p:cNvSpPr>
          <p:nvPr userDrawn="1"/>
        </p:nvSpPr>
        <p:spPr>
          <a:xfrm>
            <a:off x="5932593" y="3127915"/>
            <a:ext cx="31998968" cy="1280160"/>
          </a:xfrm>
          <a:prstGeom prst="rect">
            <a:avLst/>
          </a:prstGeom>
        </p:spPr>
        <p:txBody>
          <a:bodyPr>
            <a:normAutofit/>
          </a:bodyPr>
          <a:lstStyle>
            <a:lvl1pPr marL="0" indent="0" algn="ctr" defTabSz="4388900" rtl="0" eaLnBrk="1" latinLnBrk="0" hangingPunct="1">
              <a:spcBef>
                <a:spcPct val="20000"/>
              </a:spcBef>
              <a:buFontTx/>
              <a:buNone/>
              <a:defRPr sz="5400" kern="1200">
                <a:solidFill>
                  <a:schemeClr val="bg1"/>
                </a:solidFill>
                <a:latin typeface="+mj-lt"/>
                <a:ea typeface="+mn-ea"/>
                <a:cs typeface="+mn-cs"/>
              </a:defRPr>
            </a:lvl1pPr>
            <a:lvl2pPr marL="3565982" indent="-1371531" algn="l" defTabSz="4388900" rtl="0" eaLnBrk="1" latinLnBrk="0" hangingPunct="1">
              <a:spcBef>
                <a:spcPct val="20000"/>
              </a:spcBef>
              <a:buFontTx/>
              <a:buNone/>
              <a:defRPr sz="7200" kern="1200">
                <a:solidFill>
                  <a:schemeClr val="tx1"/>
                </a:solidFill>
                <a:latin typeface="+mn-lt"/>
                <a:ea typeface="+mn-ea"/>
                <a:cs typeface="+mn-cs"/>
              </a:defRPr>
            </a:lvl2pPr>
            <a:lvl3pPr marL="5486126" indent="-1097226" algn="l" defTabSz="4388900" rtl="0" eaLnBrk="1" latinLnBrk="0" hangingPunct="1">
              <a:spcBef>
                <a:spcPct val="20000"/>
              </a:spcBef>
              <a:buFontTx/>
              <a:buNone/>
              <a:defRPr sz="7200" kern="1200">
                <a:solidFill>
                  <a:schemeClr val="tx1"/>
                </a:solidFill>
                <a:latin typeface="+mn-lt"/>
                <a:ea typeface="+mn-ea"/>
                <a:cs typeface="+mn-cs"/>
              </a:defRPr>
            </a:lvl3pPr>
            <a:lvl4pPr marL="7680577" indent="-1097226" algn="l" defTabSz="4388900" rtl="0" eaLnBrk="1" latinLnBrk="0" hangingPunct="1">
              <a:spcBef>
                <a:spcPct val="20000"/>
              </a:spcBef>
              <a:buFontTx/>
              <a:buNone/>
              <a:defRPr sz="7200" kern="1200">
                <a:solidFill>
                  <a:schemeClr val="tx1"/>
                </a:solidFill>
                <a:latin typeface="+mn-lt"/>
                <a:ea typeface="+mn-ea"/>
                <a:cs typeface="+mn-cs"/>
              </a:defRPr>
            </a:lvl4pPr>
            <a:lvl5pPr marL="9875026" indent="-1097226" algn="l" defTabSz="4388900" rtl="0" eaLnBrk="1" latinLnBrk="0" hangingPunct="1">
              <a:spcBef>
                <a:spcPct val="20000"/>
              </a:spcBef>
              <a:buFontTx/>
              <a:buNone/>
              <a:defRPr sz="72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r>
              <a:rPr lang="en-US"/>
              <a:t>Click here to add affiliations</a:t>
            </a:r>
            <a:endParaRPr lang="en-US" dirty="0"/>
          </a:p>
        </p:txBody>
      </p:sp>
      <p:sp>
        <p:nvSpPr>
          <p:cNvPr id="24" name="Text Placeholder 76">
            <a:extLst>
              <a:ext uri="{FF2B5EF4-FFF2-40B4-BE49-F238E27FC236}">
                <a16:creationId xmlns:a16="http://schemas.microsoft.com/office/drawing/2014/main" id="{007FCA07-B2D2-8D4C-8FC8-0CA2ED81515C}"/>
              </a:ext>
            </a:extLst>
          </p:cNvPr>
          <p:cNvSpPr txBox="1">
            <a:spLocks/>
          </p:cNvSpPr>
          <p:nvPr userDrawn="1"/>
        </p:nvSpPr>
        <p:spPr>
          <a:xfrm>
            <a:off x="5932593" y="1847755"/>
            <a:ext cx="31998968" cy="1280160"/>
          </a:xfrm>
          <a:prstGeom prst="rect">
            <a:avLst/>
          </a:prstGeom>
        </p:spPr>
        <p:txBody>
          <a:bodyPr anchor="t" anchorCtr="1">
            <a:normAutofit lnSpcReduction="10000"/>
          </a:bodyPr>
          <a:lstStyle>
            <a:lvl1pPr marL="0" indent="0" algn="ctr" defTabSz="4388900" rtl="0" eaLnBrk="1" latinLnBrk="0" hangingPunct="1">
              <a:spcBef>
                <a:spcPct val="20000"/>
              </a:spcBef>
              <a:buFontTx/>
              <a:buNone/>
              <a:defRPr sz="8000" kern="1200">
                <a:solidFill>
                  <a:schemeClr val="bg1"/>
                </a:solidFill>
                <a:latin typeface="+mj-lt"/>
                <a:ea typeface="+mn-ea"/>
                <a:cs typeface="+mn-cs"/>
              </a:defRPr>
            </a:lvl1pPr>
            <a:lvl2pPr marL="3565982" indent="-1371531" algn="l" defTabSz="4388900" rtl="0" eaLnBrk="1" latinLnBrk="0" hangingPunct="1">
              <a:spcBef>
                <a:spcPct val="20000"/>
              </a:spcBef>
              <a:buFontTx/>
              <a:buNone/>
              <a:defRPr sz="7200" kern="1200">
                <a:solidFill>
                  <a:schemeClr val="tx1"/>
                </a:solidFill>
                <a:latin typeface="+mn-lt"/>
                <a:ea typeface="+mn-ea"/>
                <a:cs typeface="+mn-cs"/>
              </a:defRPr>
            </a:lvl2pPr>
            <a:lvl3pPr marL="5486126" indent="-1097226" algn="l" defTabSz="4388900" rtl="0" eaLnBrk="1" latinLnBrk="0" hangingPunct="1">
              <a:spcBef>
                <a:spcPct val="20000"/>
              </a:spcBef>
              <a:buFontTx/>
              <a:buNone/>
              <a:defRPr sz="7200" kern="1200">
                <a:solidFill>
                  <a:schemeClr val="tx1"/>
                </a:solidFill>
                <a:latin typeface="+mn-lt"/>
                <a:ea typeface="+mn-ea"/>
                <a:cs typeface="+mn-cs"/>
              </a:defRPr>
            </a:lvl3pPr>
            <a:lvl4pPr marL="7680577" indent="-1097226" algn="l" defTabSz="4388900" rtl="0" eaLnBrk="1" latinLnBrk="0" hangingPunct="1">
              <a:spcBef>
                <a:spcPct val="20000"/>
              </a:spcBef>
              <a:buFontTx/>
              <a:buNone/>
              <a:defRPr sz="7200" kern="1200">
                <a:solidFill>
                  <a:schemeClr val="tx1"/>
                </a:solidFill>
                <a:latin typeface="+mn-lt"/>
                <a:ea typeface="+mn-ea"/>
                <a:cs typeface="+mn-cs"/>
              </a:defRPr>
            </a:lvl4pPr>
            <a:lvl5pPr marL="9875026" indent="-1097226" algn="l" defTabSz="4388900" rtl="0" eaLnBrk="1" latinLnBrk="0" hangingPunct="1">
              <a:spcBef>
                <a:spcPct val="20000"/>
              </a:spcBef>
              <a:buFontTx/>
              <a:buNone/>
              <a:defRPr sz="72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r>
              <a:rPr lang="en-US"/>
              <a:t>Click here to add authors</a:t>
            </a:r>
            <a:endParaRPr lang="en-US" dirty="0"/>
          </a:p>
        </p:txBody>
      </p:sp>
      <p:sp>
        <p:nvSpPr>
          <p:cNvPr id="25" name="Text Placeholder 76">
            <a:extLst>
              <a:ext uri="{FF2B5EF4-FFF2-40B4-BE49-F238E27FC236}">
                <a16:creationId xmlns:a16="http://schemas.microsoft.com/office/drawing/2014/main" id="{7C518942-3AE3-994C-8E67-4A9277D25E95}"/>
              </a:ext>
            </a:extLst>
          </p:cNvPr>
          <p:cNvSpPr txBox="1">
            <a:spLocks/>
          </p:cNvSpPr>
          <p:nvPr userDrawn="1"/>
        </p:nvSpPr>
        <p:spPr>
          <a:xfrm>
            <a:off x="5932593" y="209781"/>
            <a:ext cx="31998968" cy="1637973"/>
          </a:xfrm>
          <a:prstGeom prst="rect">
            <a:avLst/>
          </a:prstGeom>
        </p:spPr>
        <p:txBody>
          <a:bodyPr anchor="t" anchorCtr="1">
            <a:normAutofit/>
          </a:bodyPr>
          <a:lstStyle>
            <a:lvl1pPr marL="0" indent="0" algn="ctr" defTabSz="4388900" rtl="0" eaLnBrk="1" latinLnBrk="0" hangingPunct="1">
              <a:spcBef>
                <a:spcPct val="20000"/>
              </a:spcBef>
              <a:buFontTx/>
              <a:buNone/>
              <a:defRPr sz="9600" b="1" kern="1200">
                <a:solidFill>
                  <a:schemeClr val="bg1"/>
                </a:solidFill>
                <a:latin typeface="+mj-lt"/>
                <a:ea typeface="+mn-ea"/>
                <a:cs typeface="+mn-cs"/>
              </a:defRPr>
            </a:lvl1pPr>
            <a:lvl2pPr marL="3565982" indent="-1371531" algn="l" defTabSz="4388900" rtl="0" eaLnBrk="1" latinLnBrk="0" hangingPunct="1">
              <a:spcBef>
                <a:spcPct val="20000"/>
              </a:spcBef>
              <a:buFontTx/>
              <a:buNone/>
              <a:defRPr sz="7200" kern="1200">
                <a:solidFill>
                  <a:schemeClr val="tx1"/>
                </a:solidFill>
                <a:latin typeface="+mn-lt"/>
                <a:ea typeface="+mn-ea"/>
                <a:cs typeface="+mn-cs"/>
              </a:defRPr>
            </a:lvl2pPr>
            <a:lvl3pPr marL="5486126" indent="-1097226" algn="l" defTabSz="4388900" rtl="0" eaLnBrk="1" latinLnBrk="0" hangingPunct="1">
              <a:spcBef>
                <a:spcPct val="20000"/>
              </a:spcBef>
              <a:buFontTx/>
              <a:buNone/>
              <a:defRPr sz="7200" kern="1200">
                <a:solidFill>
                  <a:schemeClr val="tx1"/>
                </a:solidFill>
                <a:latin typeface="+mn-lt"/>
                <a:ea typeface="+mn-ea"/>
                <a:cs typeface="+mn-cs"/>
              </a:defRPr>
            </a:lvl3pPr>
            <a:lvl4pPr marL="7680577" indent="-1097226" algn="l" defTabSz="4388900" rtl="0" eaLnBrk="1" latinLnBrk="0" hangingPunct="1">
              <a:spcBef>
                <a:spcPct val="20000"/>
              </a:spcBef>
              <a:buFontTx/>
              <a:buNone/>
              <a:defRPr sz="7200" kern="1200">
                <a:solidFill>
                  <a:schemeClr val="tx1"/>
                </a:solidFill>
                <a:latin typeface="+mn-lt"/>
                <a:ea typeface="+mn-ea"/>
                <a:cs typeface="+mn-cs"/>
              </a:defRPr>
            </a:lvl4pPr>
            <a:lvl5pPr marL="9875026" indent="-1097226" algn="l" defTabSz="4388900" rtl="0" eaLnBrk="1" latinLnBrk="0" hangingPunct="1">
              <a:spcBef>
                <a:spcPct val="20000"/>
              </a:spcBef>
              <a:buFontTx/>
              <a:buNone/>
              <a:defRPr sz="72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r>
              <a:rPr lang="en-US"/>
              <a:t>Click here to add title</a:t>
            </a:r>
            <a:endParaRPr lang="en-US" dirty="0"/>
          </a:p>
        </p:txBody>
      </p:sp>
    </p:spTree>
    <p:extLst>
      <p:ext uri="{BB962C8B-B14F-4D97-AF65-F5344CB8AC3E}">
        <p14:creationId xmlns:p14="http://schemas.microsoft.com/office/powerpoint/2010/main" val="717728416"/>
      </p:ext>
    </p:extLst>
  </p:cSld>
  <p:clrMap bg1="lt1" tx1="dk1" bg2="lt2" tx2="dk2" accent1="accent1" accent2="accent2" accent3="accent3" accent4="accent4" accent5="accent5" accent6="accent6" hlink="hlink" folHlink="folHlink"/>
  <p:sldLayoutIdLst>
    <p:sldLayoutId id="2147483654" r:id="rId1"/>
  </p:sldLayoutIdLst>
  <p:txStyles>
    <p:titleStyle>
      <a:lvl1pPr algn="ctr" defTabSz="4388900" rtl="0" eaLnBrk="1" latinLnBrk="0" hangingPunct="1">
        <a:spcBef>
          <a:spcPct val="0"/>
        </a:spcBef>
        <a:buNone/>
        <a:defRPr sz="8800" kern="1200">
          <a:solidFill>
            <a:schemeClr val="bg1"/>
          </a:solidFill>
          <a:latin typeface="Trebuchet MS" pitchFamily="34" charset="0"/>
          <a:ea typeface="+mj-ea"/>
          <a:cs typeface="+mj-cs"/>
        </a:defRPr>
      </a:lvl1pPr>
    </p:titleStyle>
    <p:bodyStyle>
      <a:lvl1pPr marL="1645838" indent="-1645838" algn="l" defTabSz="4388900" rtl="0" eaLnBrk="1" latinLnBrk="0" hangingPunct="1">
        <a:spcBef>
          <a:spcPct val="20000"/>
        </a:spcBef>
        <a:buFont typeface="Arial" pitchFamily="34" charset="0"/>
        <a:buChar char="•"/>
        <a:defRPr sz="15400" kern="1200">
          <a:solidFill>
            <a:schemeClr val="tx1"/>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p:bodyStyle>
    <p:otherStyle>
      <a:defPPr>
        <a:defRPr lang="en-US"/>
      </a:defPPr>
      <a:lvl1pPr marL="0" algn="l" defTabSz="4388900" rtl="0" eaLnBrk="1" latinLnBrk="0" hangingPunct="1">
        <a:defRPr sz="8600" kern="1200">
          <a:solidFill>
            <a:schemeClr val="tx1"/>
          </a:solidFill>
          <a:latin typeface="+mn-lt"/>
          <a:ea typeface="+mn-ea"/>
          <a:cs typeface="+mn-cs"/>
        </a:defRPr>
      </a:lvl1pPr>
      <a:lvl2pPr marL="2194451" algn="l" defTabSz="4388900" rtl="0" eaLnBrk="1" latinLnBrk="0" hangingPunct="1">
        <a:defRPr sz="8600" kern="1200">
          <a:solidFill>
            <a:schemeClr val="tx1"/>
          </a:solidFill>
          <a:latin typeface="+mn-lt"/>
          <a:ea typeface="+mn-ea"/>
          <a:cs typeface="+mn-cs"/>
        </a:defRPr>
      </a:lvl2pPr>
      <a:lvl3pPr marL="4388900" algn="l" defTabSz="4388900" rtl="0" eaLnBrk="1" latinLnBrk="0" hangingPunct="1">
        <a:defRPr sz="8600" kern="1200">
          <a:solidFill>
            <a:schemeClr val="tx1"/>
          </a:solidFill>
          <a:latin typeface="+mn-lt"/>
          <a:ea typeface="+mn-ea"/>
          <a:cs typeface="+mn-cs"/>
        </a:defRPr>
      </a:lvl3pPr>
      <a:lvl4pPr marL="6583351" algn="l" defTabSz="4388900" rtl="0" eaLnBrk="1" latinLnBrk="0" hangingPunct="1">
        <a:defRPr sz="8600" kern="1200">
          <a:solidFill>
            <a:schemeClr val="tx1"/>
          </a:solidFill>
          <a:latin typeface="+mn-lt"/>
          <a:ea typeface="+mn-ea"/>
          <a:cs typeface="+mn-cs"/>
        </a:defRPr>
      </a:lvl4pPr>
      <a:lvl5pPr marL="8777801" algn="l" defTabSz="4388900" rtl="0" eaLnBrk="1" latinLnBrk="0" hangingPunct="1">
        <a:defRPr sz="8600" kern="1200">
          <a:solidFill>
            <a:schemeClr val="tx1"/>
          </a:solidFill>
          <a:latin typeface="+mn-lt"/>
          <a:ea typeface="+mn-ea"/>
          <a:cs typeface="+mn-cs"/>
        </a:defRPr>
      </a:lvl5pPr>
      <a:lvl6pPr marL="10972252" algn="l" defTabSz="4388900" rtl="0" eaLnBrk="1" latinLnBrk="0" hangingPunct="1">
        <a:defRPr sz="8600" kern="1200">
          <a:solidFill>
            <a:schemeClr val="tx1"/>
          </a:solidFill>
          <a:latin typeface="+mn-lt"/>
          <a:ea typeface="+mn-ea"/>
          <a:cs typeface="+mn-cs"/>
        </a:defRPr>
      </a:lvl6pPr>
      <a:lvl7pPr marL="13166703" algn="l" defTabSz="4388900" rtl="0" eaLnBrk="1" latinLnBrk="0" hangingPunct="1">
        <a:defRPr sz="8600" kern="1200">
          <a:solidFill>
            <a:schemeClr val="tx1"/>
          </a:solidFill>
          <a:latin typeface="+mn-lt"/>
          <a:ea typeface="+mn-ea"/>
          <a:cs typeface="+mn-cs"/>
        </a:defRPr>
      </a:lvl7pPr>
      <a:lvl8pPr marL="15361152" algn="l" defTabSz="4388900" rtl="0" eaLnBrk="1" latinLnBrk="0" hangingPunct="1">
        <a:defRPr sz="8600" kern="1200">
          <a:solidFill>
            <a:schemeClr val="tx1"/>
          </a:solidFill>
          <a:latin typeface="+mn-lt"/>
          <a:ea typeface="+mn-ea"/>
          <a:cs typeface="+mn-cs"/>
        </a:defRPr>
      </a:lvl8pPr>
      <a:lvl9pPr marL="17555603" algn="l" defTabSz="4388900" rtl="0" eaLnBrk="1" latinLnBrk="0" hangingPunct="1">
        <a:defRPr sz="8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recycleforthecoast.org/materials" TargetMode="External"/><Relationship Id="rId13" Type="http://schemas.openxmlformats.org/officeDocument/2006/relationships/image" Target="../media/image15.emf"/><Relationship Id="rId18" Type="http://schemas.openxmlformats.org/officeDocument/2006/relationships/image" Target="../media/image20.png"/><Relationship Id="rId26" Type="http://schemas.openxmlformats.org/officeDocument/2006/relationships/chart" Target="../charts/chart2.xml"/><Relationship Id="rId3" Type="http://schemas.openxmlformats.org/officeDocument/2006/relationships/image" Target="../media/image9.png"/><Relationship Id="rId21" Type="http://schemas.openxmlformats.org/officeDocument/2006/relationships/image" Target="../media/image22.jpeg"/><Relationship Id="rId7" Type="http://schemas.openxmlformats.org/officeDocument/2006/relationships/hyperlink" Target="https://www.worldwildlife.org/threats/soil-erosion-and-degradation" TargetMode="External"/><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5.emf"/><Relationship Id="rId2" Type="http://schemas.openxmlformats.org/officeDocument/2006/relationships/notesSlide" Target="../notesSlides/notesSlide1.xml"/><Relationship Id="rId16" Type="http://schemas.openxmlformats.org/officeDocument/2006/relationships/image" Target="../media/image18.emf"/><Relationship Id="rId20" Type="http://schemas.openxmlformats.org/officeDocument/2006/relationships/image" Target="../media/image21.png"/><Relationship Id="rId29" Type="http://schemas.openxmlformats.org/officeDocument/2006/relationships/image" Target="../media/image26.emf"/><Relationship Id="rId1" Type="http://schemas.openxmlformats.org/officeDocument/2006/relationships/slideLayout" Target="../slideLayouts/slideLayout1.xml"/><Relationship Id="rId6" Type="http://schemas.openxmlformats.org/officeDocument/2006/relationships/image" Target="../media/image11.jpeg"/><Relationship Id="rId11" Type="http://schemas.openxmlformats.org/officeDocument/2006/relationships/image" Target="../media/image13.emf"/><Relationship Id="rId24" Type="http://schemas.openxmlformats.org/officeDocument/2006/relationships/image" Target="../media/image24.emf"/><Relationship Id="rId5" Type="http://schemas.microsoft.com/office/2007/relationships/hdphoto" Target="../media/hdphoto1.wdp"/><Relationship Id="rId15" Type="http://schemas.openxmlformats.org/officeDocument/2006/relationships/image" Target="../media/image17.emf"/><Relationship Id="rId23" Type="http://schemas.openxmlformats.org/officeDocument/2006/relationships/chart" Target="../charts/chart1.xml"/><Relationship Id="rId28" Type="http://schemas.openxmlformats.org/officeDocument/2006/relationships/chart" Target="../charts/chart4.xml"/><Relationship Id="rId10" Type="http://schemas.openxmlformats.org/officeDocument/2006/relationships/image" Target="../media/image12.png"/><Relationship Id="rId19" Type="http://schemas.microsoft.com/office/2007/relationships/hdphoto" Target="../media/hdphoto2.wdp"/><Relationship Id="rId4" Type="http://schemas.openxmlformats.org/officeDocument/2006/relationships/image" Target="../media/image10.png"/><Relationship Id="rId9" Type="http://schemas.openxmlformats.org/officeDocument/2006/relationships/hyperlink" Target="https://doi.org/10.1093/aob/mcq085" TargetMode="External"/><Relationship Id="rId14" Type="http://schemas.openxmlformats.org/officeDocument/2006/relationships/image" Target="../media/image16.emf"/><Relationship Id="rId22" Type="http://schemas.openxmlformats.org/officeDocument/2006/relationships/image" Target="../media/image23.jpeg"/><Relationship Id="rId27" Type="http://schemas.openxmlformats.org/officeDocument/2006/relationships/chart" Target="../charts/char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A31384A-E981-0946-ADDC-4722A18960F3}"/>
              </a:ext>
            </a:extLst>
          </p:cNvPr>
          <p:cNvSpPr>
            <a:spLocks noGrp="1"/>
          </p:cNvSpPr>
          <p:nvPr>
            <p:ph type="body" sz="quarter" idx="10"/>
          </p:nvPr>
        </p:nvSpPr>
        <p:spPr>
          <a:xfrm>
            <a:off x="716788" y="5842519"/>
            <a:ext cx="9520866" cy="10889113"/>
          </a:xfrm>
        </p:spPr>
        <p:txBody>
          <a:bodyPr wrap="square" lIns="228589" tIns="228589" rIns="228589" bIns="228589" anchor="t">
            <a:spAutoFit/>
          </a:bodyPr>
          <a:lstStyle/>
          <a:p>
            <a:pPr algn="just"/>
            <a:r>
              <a:rPr lang="en-US" sz="2800" b="0" i="0" u="none" strike="noStrike" dirty="0">
                <a:solidFill>
                  <a:schemeClr val="tx1"/>
                </a:solidFill>
                <a:effectLst/>
                <a:latin typeface="Times New Roman"/>
                <a:cs typeface="Times New Roman"/>
              </a:rPr>
              <a:t>The sustainability of agricultural practices is </a:t>
            </a:r>
            <a:r>
              <a:rPr lang="en-US" sz="2800" dirty="0">
                <a:solidFill>
                  <a:schemeClr val="tx1"/>
                </a:solidFill>
                <a:latin typeface="Times New Roman"/>
                <a:cs typeface="Times New Roman"/>
              </a:rPr>
              <a:t>increasingly critical amid</a:t>
            </a:r>
            <a:r>
              <a:rPr lang="en-US" sz="2800" b="0" i="0" u="none" strike="noStrike" dirty="0">
                <a:solidFill>
                  <a:schemeClr val="tx1"/>
                </a:solidFill>
                <a:effectLst/>
                <a:latin typeface="Times New Roman"/>
                <a:cs typeface="Times New Roman"/>
              </a:rPr>
              <a:t> environmental challenges. While effective, traditional soil-based agricultural methods often contribute to soil degradation and resource depletion</a:t>
            </a:r>
            <a:r>
              <a:rPr lang="en-US" sz="2800" dirty="0">
                <a:solidFill>
                  <a:schemeClr val="tx1"/>
                </a:solidFill>
                <a:latin typeface="Times New Roman"/>
                <a:cs typeface="Times New Roman"/>
              </a:rPr>
              <a:t>.</a:t>
            </a:r>
            <a:r>
              <a:rPr lang="en-US" sz="2800" b="0" i="0" u="none" strike="noStrike" dirty="0">
                <a:solidFill>
                  <a:schemeClr val="tx1"/>
                </a:solidFill>
                <a:effectLst/>
                <a:latin typeface="Times New Roman"/>
                <a:cs typeface="Times New Roman"/>
              </a:rPr>
              <a:t> The earth’s topsoil has eroded by 50% during the last 150 years. In addition to this, soil has also been affecte</a:t>
            </a:r>
            <a:r>
              <a:rPr lang="en-US" sz="2800" dirty="0">
                <a:solidFill>
                  <a:schemeClr val="tx1"/>
                </a:solidFill>
                <a:latin typeface="Times New Roman"/>
                <a:cs typeface="Times New Roman"/>
              </a:rPr>
              <a:t>d by agricultural practices. </a:t>
            </a:r>
            <a:r>
              <a:rPr lang="en-US" sz="2800" b="0" i="0" u="none" strike="noStrike" dirty="0">
                <a:solidFill>
                  <a:schemeClr val="tx1"/>
                </a:solidFill>
                <a:effectLst/>
                <a:highlight>
                  <a:srgbClr val="FFFFFF"/>
                </a:highlight>
                <a:latin typeface="Times New Roman"/>
                <a:cs typeface="Times New Roman"/>
              </a:rPr>
              <a:t> These effects include compaction, loss of soil structure, nutrient degradation, and soil salinity </a:t>
            </a:r>
            <a:r>
              <a:rPr lang="en-US" sz="2800" b="0" i="0" u="none" strike="noStrike" dirty="0">
                <a:solidFill>
                  <a:schemeClr val="tx1"/>
                </a:solidFill>
                <a:effectLst/>
                <a:latin typeface="Times New Roman"/>
                <a:cs typeface="Times New Roman"/>
              </a:rPr>
              <a:t>[1]. As a result, this alternative growing media is being explored to reduce environmental impact and promote sustainable agriculture. </a:t>
            </a:r>
          </a:p>
          <a:p>
            <a:pPr algn="just"/>
            <a:r>
              <a:rPr lang="en-US" sz="2800" b="0" i="0" u="none" strike="noStrike" dirty="0">
                <a:solidFill>
                  <a:schemeClr val="tx1"/>
                </a:solidFill>
                <a:effectLst/>
              </a:rPr>
              <a:t>One promising alternative is using recycled glass as a substitute for conventional soil. Recycling glass offers multiple benefits, such as reducing landfill waste, supporting a circular economy, offering sustainable manufacturing processes, creating green jobs, and an endless cycle of recyclabi</a:t>
            </a:r>
            <a:r>
              <a:rPr lang="en-US" sz="2800" dirty="0">
                <a:solidFill>
                  <a:schemeClr val="tx1"/>
                </a:solidFill>
              </a:rPr>
              <a:t>lity [2].T</a:t>
            </a:r>
            <a:r>
              <a:rPr lang="en-US" sz="2800" b="0" i="0" u="none" strike="noStrike" dirty="0">
                <a:solidFill>
                  <a:schemeClr val="tx1"/>
                </a:solidFill>
                <a:effectLst/>
              </a:rPr>
              <a:t>his study evaluates the potential of recycled glass as a viable growth medium, either </a:t>
            </a:r>
            <a:r>
              <a:rPr lang="en-US" sz="2800" dirty="0">
                <a:solidFill>
                  <a:schemeClr val="tx1"/>
                </a:solidFill>
              </a:rPr>
              <a:t>as a partial or complete substitute for conventional soil, </a:t>
            </a:r>
            <a:r>
              <a:rPr lang="en-US" sz="2800" b="0" i="0" u="none" strike="noStrike" dirty="0">
                <a:solidFill>
                  <a:schemeClr val="tx1"/>
                </a:solidFill>
                <a:effectLst/>
              </a:rPr>
              <a:t> by analyzing its effects on plant growth, yield,  nutrient retention, overall health, and other factors. By comparing the performance of plants grown in recycled glass material (mixed and as a complete substitute) with those grown in traditional soil, it aims to determine whether this innovative substrate can support proper plant development and serve as a sustainable alternative in agricultural practices.</a:t>
            </a:r>
          </a:p>
        </p:txBody>
      </p:sp>
      <p:sp>
        <p:nvSpPr>
          <p:cNvPr id="3" name="Text Placeholder 2">
            <a:extLst>
              <a:ext uri="{FF2B5EF4-FFF2-40B4-BE49-F238E27FC236}">
                <a16:creationId xmlns:a16="http://schemas.microsoft.com/office/drawing/2014/main" id="{BB9651DF-245B-DE47-A8E1-DE4F451C0B9E}"/>
              </a:ext>
            </a:extLst>
          </p:cNvPr>
          <p:cNvSpPr>
            <a:spLocks noGrp="1"/>
          </p:cNvSpPr>
          <p:nvPr>
            <p:ph type="body" sz="quarter" idx="11"/>
          </p:nvPr>
        </p:nvSpPr>
        <p:spPr>
          <a:xfrm>
            <a:off x="-239029" y="4829736"/>
            <a:ext cx="10048875" cy="800211"/>
          </a:xfrm>
        </p:spPr>
        <p:txBody>
          <a:bodyPr/>
          <a:lstStyle/>
          <a:p>
            <a:pPr algn="ctr"/>
            <a:r>
              <a:rPr lang="en-US" sz="4000" dirty="0">
                <a:latin typeface="Times New Roman" panose="02020603050405020304" pitchFamily="18" charset="0"/>
                <a:cs typeface="Times New Roman" panose="02020603050405020304" pitchFamily="18" charset="0"/>
              </a:rPr>
              <a:t>INTRODUCTION</a:t>
            </a:r>
          </a:p>
        </p:txBody>
      </p:sp>
      <p:sp>
        <p:nvSpPr>
          <p:cNvPr id="4" name="Text Placeholder 3">
            <a:extLst>
              <a:ext uri="{FF2B5EF4-FFF2-40B4-BE49-F238E27FC236}">
                <a16:creationId xmlns:a16="http://schemas.microsoft.com/office/drawing/2014/main" id="{B3A75B69-B887-494F-8354-19A97A084D60}"/>
              </a:ext>
            </a:extLst>
          </p:cNvPr>
          <p:cNvSpPr>
            <a:spLocks noGrp="1"/>
          </p:cNvSpPr>
          <p:nvPr>
            <p:ph type="body" sz="quarter" idx="20"/>
          </p:nvPr>
        </p:nvSpPr>
        <p:spPr>
          <a:xfrm>
            <a:off x="451990" y="23382634"/>
            <a:ext cx="10050462" cy="800211"/>
          </a:xfrm>
        </p:spPr>
        <p:txBody>
          <a:bodyPr/>
          <a:lstStyle/>
          <a:p>
            <a:pPr algn="ctr"/>
            <a:r>
              <a:rPr lang="en-US" sz="4000" dirty="0">
                <a:latin typeface="Times New Roman" panose="02020603050405020304" pitchFamily="18" charset="0"/>
                <a:cs typeface="Times New Roman" panose="02020603050405020304" pitchFamily="18" charset="0"/>
              </a:rPr>
              <a:t>OBJECTIVES AND HYPOTHESIS</a:t>
            </a:r>
          </a:p>
        </p:txBody>
      </p:sp>
      <p:sp>
        <p:nvSpPr>
          <p:cNvPr id="6" name="Text Placeholder 5">
            <a:extLst>
              <a:ext uri="{FF2B5EF4-FFF2-40B4-BE49-F238E27FC236}">
                <a16:creationId xmlns:a16="http://schemas.microsoft.com/office/drawing/2014/main" id="{8AFEEE7D-41C4-3B45-BFE6-D61F77CAFF9F}"/>
              </a:ext>
            </a:extLst>
          </p:cNvPr>
          <p:cNvSpPr>
            <a:spLocks noGrp="1"/>
          </p:cNvSpPr>
          <p:nvPr>
            <p:ph type="body" sz="quarter" idx="22"/>
          </p:nvPr>
        </p:nvSpPr>
        <p:spPr>
          <a:xfrm>
            <a:off x="11378565" y="4856950"/>
            <a:ext cx="10048875" cy="800211"/>
          </a:xfrm>
        </p:spPr>
        <p:txBody>
          <a:bodyPr/>
          <a:lstStyle/>
          <a:p>
            <a:pPr algn="ctr"/>
            <a:r>
              <a:rPr lang="en-US" sz="4000" dirty="0">
                <a:latin typeface="Times New Roman" panose="02020603050405020304" pitchFamily="18" charset="0"/>
                <a:cs typeface="Times New Roman" panose="02020603050405020304" pitchFamily="18" charset="0"/>
              </a:rPr>
              <a:t>METHODOLOGY</a:t>
            </a:r>
          </a:p>
        </p:txBody>
      </p:sp>
      <p:sp>
        <p:nvSpPr>
          <p:cNvPr id="8" name="Text Placeholder 7">
            <a:extLst>
              <a:ext uri="{FF2B5EF4-FFF2-40B4-BE49-F238E27FC236}">
                <a16:creationId xmlns:a16="http://schemas.microsoft.com/office/drawing/2014/main" id="{BDBE325A-33E3-B441-A039-0C963F23F3C2}"/>
              </a:ext>
            </a:extLst>
          </p:cNvPr>
          <p:cNvSpPr>
            <a:spLocks noGrp="1"/>
          </p:cNvSpPr>
          <p:nvPr>
            <p:ph type="body" sz="quarter" idx="24"/>
          </p:nvPr>
        </p:nvSpPr>
        <p:spPr>
          <a:xfrm>
            <a:off x="22047497" y="4471740"/>
            <a:ext cx="10058400" cy="1582248"/>
          </a:xfrm>
        </p:spPr>
        <p:txBody>
          <a:bodyPr/>
          <a:lstStyle/>
          <a:p>
            <a:pPr algn="ctr"/>
            <a:r>
              <a:rPr lang="en-US" sz="4000" dirty="0">
                <a:latin typeface="Times New Roman" panose="02020603050405020304" pitchFamily="18" charset="0"/>
                <a:cs typeface="Times New Roman" panose="02020603050405020304" pitchFamily="18" charset="0"/>
              </a:rPr>
              <a:t>RESULTS AND DISCUSSION </a:t>
            </a:r>
          </a:p>
        </p:txBody>
      </p:sp>
      <p:sp>
        <p:nvSpPr>
          <p:cNvPr id="9" name="Text Placeholder 8">
            <a:extLst>
              <a:ext uri="{FF2B5EF4-FFF2-40B4-BE49-F238E27FC236}">
                <a16:creationId xmlns:a16="http://schemas.microsoft.com/office/drawing/2014/main" id="{027FBB48-301F-E54B-9C0F-B0AF4F8F13C3}"/>
              </a:ext>
            </a:extLst>
          </p:cNvPr>
          <p:cNvSpPr>
            <a:spLocks noGrp="1"/>
          </p:cNvSpPr>
          <p:nvPr>
            <p:ph type="body" sz="quarter" idx="25"/>
          </p:nvPr>
        </p:nvSpPr>
        <p:spPr>
          <a:xfrm>
            <a:off x="33144632" y="10636560"/>
            <a:ext cx="10047018" cy="800211"/>
          </a:xfrm>
        </p:spPr>
        <p:txBody>
          <a:bodyPr/>
          <a:lstStyle/>
          <a:p>
            <a:pPr algn="ctr"/>
            <a:r>
              <a:rPr lang="en-US" sz="4000" dirty="0">
                <a:latin typeface="Times New Roman" panose="02020603050405020304" pitchFamily="18" charset="0"/>
                <a:cs typeface="Times New Roman" panose="02020603050405020304" pitchFamily="18" charset="0"/>
              </a:rPr>
              <a:t>CONCLUSIONS</a:t>
            </a:r>
          </a:p>
        </p:txBody>
      </p:sp>
      <p:sp>
        <p:nvSpPr>
          <p:cNvPr id="11" name="Text Placeholder 10">
            <a:extLst>
              <a:ext uri="{FF2B5EF4-FFF2-40B4-BE49-F238E27FC236}">
                <a16:creationId xmlns:a16="http://schemas.microsoft.com/office/drawing/2014/main" id="{38D54E99-CD09-EA42-AB77-4AB0DEE80F55}"/>
              </a:ext>
            </a:extLst>
          </p:cNvPr>
          <p:cNvSpPr>
            <a:spLocks noGrp="1"/>
          </p:cNvSpPr>
          <p:nvPr>
            <p:ph type="body" sz="quarter" idx="27"/>
          </p:nvPr>
        </p:nvSpPr>
        <p:spPr>
          <a:xfrm>
            <a:off x="33258338" y="21819580"/>
            <a:ext cx="10047018" cy="800211"/>
          </a:xfrm>
        </p:spPr>
        <p:txBody>
          <a:bodyPr/>
          <a:lstStyle/>
          <a:p>
            <a:pPr algn="ctr"/>
            <a:r>
              <a:rPr lang="en-US" sz="4000" dirty="0">
                <a:latin typeface="Times New Roman" panose="02020603050405020304" pitchFamily="18" charset="0"/>
                <a:cs typeface="Times New Roman" panose="02020603050405020304" pitchFamily="18" charset="0"/>
              </a:rPr>
              <a:t>REFERENCES</a:t>
            </a:r>
          </a:p>
        </p:txBody>
      </p:sp>
      <p:sp>
        <p:nvSpPr>
          <p:cNvPr id="13" name="Text Placeholder 12">
            <a:extLst>
              <a:ext uri="{FF2B5EF4-FFF2-40B4-BE49-F238E27FC236}">
                <a16:creationId xmlns:a16="http://schemas.microsoft.com/office/drawing/2014/main" id="{43E79531-0049-6141-B5CA-58A1EF687D2C}"/>
              </a:ext>
            </a:extLst>
          </p:cNvPr>
          <p:cNvSpPr>
            <a:spLocks noGrp="1"/>
          </p:cNvSpPr>
          <p:nvPr>
            <p:ph type="body" sz="quarter" idx="29"/>
          </p:nvPr>
        </p:nvSpPr>
        <p:spPr>
          <a:xfrm>
            <a:off x="33258338" y="27295687"/>
            <a:ext cx="10047018" cy="800211"/>
          </a:xfrm>
        </p:spPr>
        <p:txBody>
          <a:bodyPr/>
          <a:lstStyle/>
          <a:p>
            <a:pPr algn="ctr"/>
            <a:r>
              <a:rPr lang="en-US" sz="4000" dirty="0">
                <a:latin typeface="Times New Roman" panose="02020603050405020304" pitchFamily="18" charset="0"/>
                <a:cs typeface="Times New Roman" panose="02020603050405020304" pitchFamily="18" charset="0"/>
              </a:rPr>
              <a:t>ACKNOWLEDGEMENTS</a:t>
            </a:r>
            <a:endParaRPr lang="en-US" dirty="0">
              <a:latin typeface="Times New Roman" panose="02020603050405020304" pitchFamily="18" charset="0"/>
              <a:cs typeface="Times New Roman" panose="02020603050405020304" pitchFamily="18" charset="0"/>
            </a:endParaRPr>
          </a:p>
        </p:txBody>
      </p:sp>
      <p:sp>
        <p:nvSpPr>
          <p:cNvPr id="15" name="Text Placeholder 14">
            <a:extLst>
              <a:ext uri="{FF2B5EF4-FFF2-40B4-BE49-F238E27FC236}">
                <a16:creationId xmlns:a16="http://schemas.microsoft.com/office/drawing/2014/main" id="{E88D1D93-1749-134C-B259-6CB1F13ABE6B}"/>
              </a:ext>
            </a:extLst>
          </p:cNvPr>
          <p:cNvSpPr>
            <a:spLocks noGrp="1"/>
          </p:cNvSpPr>
          <p:nvPr>
            <p:ph type="body" sz="quarter" idx="96"/>
          </p:nvPr>
        </p:nvSpPr>
        <p:spPr>
          <a:xfrm>
            <a:off x="633595" y="24395417"/>
            <a:ext cx="10056813" cy="7712858"/>
          </a:xfrm>
        </p:spPr>
        <p:txBody>
          <a:bodyPr/>
          <a:lstStyle/>
          <a:p>
            <a:pPr marL="342900" indent="-342900" algn="just">
              <a:buFont typeface="Arial" panose="020B0604020202020204" pitchFamily="34" charset="0"/>
              <a:buChar char="•"/>
            </a:pPr>
            <a:r>
              <a:rPr lang="en-US" sz="2800" dirty="0">
                <a:solidFill>
                  <a:schemeClr val="tx1"/>
                </a:solidFill>
              </a:rPr>
              <a:t>To assess the feasibility, performance, plant growth efficacy, and safety of recycled glass material as an alternative (coexistent or a complete replacement) for conventional soil in vegetation cultivation.  </a:t>
            </a:r>
          </a:p>
          <a:p>
            <a:pPr marL="342900" indent="-342900" algn="just">
              <a:buFont typeface="Arial" panose="020B0604020202020204" pitchFamily="34" charset="0"/>
              <a:buChar char="•"/>
            </a:pPr>
            <a:r>
              <a:rPr lang="en-US" sz="2800" dirty="0">
                <a:solidFill>
                  <a:schemeClr val="tx1"/>
                </a:solidFill>
              </a:rPr>
              <a:t>To analyze plant-specific outcomes, including growth rate, nutrient content, and contamination levels, in vegetables grown in recycled glass mediums.</a:t>
            </a:r>
          </a:p>
          <a:p>
            <a:pPr marL="342900" indent="-342900" algn="just">
              <a:buFont typeface="Arial" panose="020B0604020202020204" pitchFamily="34" charset="0"/>
              <a:buChar char="•"/>
            </a:pPr>
            <a:r>
              <a:rPr lang="en-US" sz="2800" dirty="0">
                <a:solidFill>
                  <a:schemeClr val="tx1"/>
                </a:solidFill>
              </a:rPr>
              <a:t>To evaluate the presence and growth of microorganisms and fungi cultivation media containing recycled glass. </a:t>
            </a:r>
            <a:endParaRPr lang="en-US" sz="2800" dirty="0"/>
          </a:p>
          <a:p>
            <a:pPr algn="just"/>
            <a:r>
              <a:rPr lang="en-US" sz="2800" b="1" dirty="0">
                <a:solidFill>
                  <a:schemeClr val="tx1"/>
                </a:solidFill>
              </a:rPr>
              <a:t>Hypothesis</a:t>
            </a:r>
          </a:p>
          <a:p>
            <a:pPr algn="just"/>
            <a:r>
              <a:rPr lang="en-US" sz="2800" dirty="0">
                <a:solidFill>
                  <a:schemeClr val="tx1"/>
                </a:solidFill>
              </a:rPr>
              <a:t>"Recyclable glass material, when processed into a suitable form, can serve as an effective substitute for soil in vegetable cultivation, leading to comparable or improved plant growth and yield while simultaneously reducing pest infestations, landfill accumulation, and water consumption in vegetable cultivation"</a:t>
            </a:r>
          </a:p>
          <a:p>
            <a:pPr algn="just"/>
            <a:endParaRPr lang="en-US" sz="2400" b="1" dirty="0"/>
          </a:p>
        </p:txBody>
      </p:sp>
      <p:sp>
        <p:nvSpPr>
          <p:cNvPr id="16" name="Text Placeholder 15">
            <a:extLst>
              <a:ext uri="{FF2B5EF4-FFF2-40B4-BE49-F238E27FC236}">
                <a16:creationId xmlns:a16="http://schemas.microsoft.com/office/drawing/2014/main" id="{06B6F172-D328-DF42-880A-89E335C89DF1}"/>
              </a:ext>
            </a:extLst>
          </p:cNvPr>
          <p:cNvSpPr>
            <a:spLocks noGrp="1"/>
          </p:cNvSpPr>
          <p:nvPr>
            <p:ph type="body" sz="quarter" idx="150"/>
          </p:nvPr>
        </p:nvSpPr>
        <p:spPr>
          <a:xfrm>
            <a:off x="6142340" y="3337004"/>
            <a:ext cx="31998968" cy="1280160"/>
          </a:xfrm>
        </p:spPr>
        <p:txBody>
          <a:bodyPr>
            <a:normAutofit/>
          </a:bodyPr>
          <a:lstStyle/>
          <a:p>
            <a:r>
              <a:rPr lang="en-US" sz="2800" dirty="0">
                <a:latin typeface="Times New Roman" panose="02020603050405020304" pitchFamily="18" charset="0"/>
                <a:cs typeface="Times New Roman" panose="02020603050405020304" pitchFamily="18" charset="0"/>
              </a:rPr>
              <a:t>The University of Texas Rio Grande Valley; School of Integrative Biological and Chemical Sciences</a:t>
            </a:r>
            <a:r>
              <a:rPr lang="en-US" sz="2800" baseline="30000" dirty="0">
                <a:latin typeface="Times New Roman" panose="02020603050405020304" pitchFamily="18" charset="0"/>
                <a:cs typeface="Times New Roman" panose="02020603050405020304" pitchFamily="18" charset="0"/>
              </a:rPr>
              <a:t>1,2</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The University of Texas Rio Grande Valley; Department of Physics and Astronomy</a:t>
            </a:r>
            <a:r>
              <a:rPr lang="en-US" sz="2800" baseline="30000" dirty="0">
                <a:latin typeface="Times New Roman" panose="02020603050405020304" pitchFamily="18" charset="0"/>
                <a:cs typeface="Times New Roman" panose="02020603050405020304" pitchFamily="18" charset="0"/>
              </a:rPr>
              <a:t>3</a:t>
            </a:r>
          </a:p>
        </p:txBody>
      </p:sp>
      <p:sp>
        <p:nvSpPr>
          <p:cNvPr id="17" name="Text Placeholder 16">
            <a:extLst>
              <a:ext uri="{FF2B5EF4-FFF2-40B4-BE49-F238E27FC236}">
                <a16:creationId xmlns:a16="http://schemas.microsoft.com/office/drawing/2014/main" id="{151933EC-B042-8942-9D9C-760FADF42540}"/>
              </a:ext>
            </a:extLst>
          </p:cNvPr>
          <p:cNvSpPr>
            <a:spLocks noGrp="1"/>
          </p:cNvSpPr>
          <p:nvPr>
            <p:ph type="body" sz="quarter" idx="151"/>
          </p:nvPr>
        </p:nvSpPr>
        <p:spPr>
          <a:xfrm>
            <a:off x="13708194" y="2407888"/>
            <a:ext cx="17324726" cy="1280160"/>
          </a:xfrm>
        </p:spPr>
        <p:txBody>
          <a:bodyPr lIns="91440" tIns="45720" rIns="91440" bIns="45720" anchor="t" anchorCtr="1">
            <a:normAutofit/>
          </a:bodyPr>
          <a:lstStyle/>
          <a:p>
            <a:r>
              <a:rPr lang="en-US" sz="4400" dirty="0">
                <a:latin typeface="Times New Roman" panose="02020603050405020304" pitchFamily="18" charset="0"/>
                <a:cs typeface="Times New Roman" panose="02020603050405020304" pitchFamily="18" charset="0"/>
              </a:rPr>
              <a:t>Andres F. Hernandez</a:t>
            </a:r>
            <a:r>
              <a:rPr lang="en-US" sz="4400" baseline="30000" dirty="0">
                <a:latin typeface="Times New Roman" panose="02020603050405020304" pitchFamily="18" charset="0"/>
                <a:cs typeface="Times New Roman" panose="02020603050405020304" pitchFamily="18" charset="0"/>
              </a:rPr>
              <a:t>1</a:t>
            </a:r>
            <a:r>
              <a:rPr lang="en-US" sz="4400" dirty="0">
                <a:latin typeface="Times New Roman" panose="02020603050405020304" pitchFamily="18" charset="0"/>
                <a:cs typeface="Times New Roman" panose="02020603050405020304" pitchFamily="18" charset="0"/>
              </a:rPr>
              <a:t>, Teresa P Feria-Arroyo</a:t>
            </a:r>
            <a:r>
              <a:rPr lang="en-US" sz="4400" baseline="30000" dirty="0">
                <a:latin typeface="Times New Roman" panose="02020603050405020304" pitchFamily="18" charset="0"/>
                <a:cs typeface="Times New Roman" panose="02020603050405020304" pitchFamily="18" charset="0"/>
              </a:rPr>
              <a:t>*2,</a:t>
            </a:r>
            <a:r>
              <a:rPr lang="en-US" sz="4400" dirty="0">
                <a:latin typeface="Times New Roman" panose="02020603050405020304" pitchFamily="18" charset="0"/>
                <a:cs typeface="Times New Roman" panose="02020603050405020304" pitchFamily="18" charset="0"/>
              </a:rPr>
              <a:t> Julie P. Vanegas*</a:t>
            </a:r>
            <a:r>
              <a:rPr lang="en-US" sz="4400" baseline="30000" dirty="0">
                <a:latin typeface="Times New Roman" panose="02020603050405020304" pitchFamily="18" charset="0"/>
                <a:cs typeface="Times New Roman" panose="02020603050405020304" pitchFamily="18" charset="0"/>
              </a:rPr>
              <a:t>3</a:t>
            </a:r>
            <a:endParaRPr lang="en-US" sz="4400" dirty="0">
              <a:latin typeface="Times New Roman" panose="02020603050405020304" pitchFamily="18" charset="0"/>
              <a:cs typeface="Times New Roman" panose="02020603050405020304" pitchFamily="18" charset="0"/>
            </a:endParaRPr>
          </a:p>
          <a:p>
            <a:endParaRPr lang="en-US" sz="4400" dirty="0">
              <a:latin typeface="Times New Roman" panose="02020603050405020304" pitchFamily="18" charset="0"/>
              <a:cs typeface="Times New Roman" panose="02020603050405020304" pitchFamily="18" charset="0"/>
            </a:endParaRPr>
          </a:p>
        </p:txBody>
      </p:sp>
      <p:sp>
        <p:nvSpPr>
          <p:cNvPr id="18" name="Text Placeholder 17">
            <a:extLst>
              <a:ext uri="{FF2B5EF4-FFF2-40B4-BE49-F238E27FC236}">
                <a16:creationId xmlns:a16="http://schemas.microsoft.com/office/drawing/2014/main" id="{4D173F97-16EA-804F-A097-81BA0AA49E2D}"/>
              </a:ext>
            </a:extLst>
          </p:cNvPr>
          <p:cNvSpPr>
            <a:spLocks noGrp="1"/>
          </p:cNvSpPr>
          <p:nvPr>
            <p:ph type="body" sz="quarter" idx="153"/>
          </p:nvPr>
        </p:nvSpPr>
        <p:spPr>
          <a:xfrm>
            <a:off x="8528889" y="539173"/>
            <a:ext cx="29444642" cy="3843056"/>
          </a:xfrm>
        </p:spPr>
        <p:txBody>
          <a:bodyPr lIns="91440" tIns="45720" rIns="91440" bIns="45720" anchor="t" anchorCtr="1">
            <a:noAutofit/>
          </a:bodyPr>
          <a:lstStyle/>
          <a:p>
            <a:r>
              <a:rPr lang="en-US" sz="5400" dirty="0">
                <a:latin typeface="Times New Roman"/>
              </a:rPr>
              <a:t>Evaluating Recyclable Glass Material as a Substitute for Soil in Vegetable Cultivation: An Innovative Approach to Sustainable Agriculture</a:t>
            </a:r>
          </a:p>
        </p:txBody>
      </p:sp>
      <p:pic>
        <p:nvPicPr>
          <p:cNvPr id="21" name="Picture 20" descr="A picture containing text&#10;&#10;Description automatically generated">
            <a:extLst>
              <a:ext uri="{FF2B5EF4-FFF2-40B4-BE49-F238E27FC236}">
                <a16:creationId xmlns:a16="http://schemas.microsoft.com/office/drawing/2014/main" id="{C4854363-BB4C-FE8A-DA8D-A70F9903737E}"/>
              </a:ext>
            </a:extLst>
          </p:cNvPr>
          <p:cNvPicPr>
            <a:picLocks noChangeAspect="1"/>
          </p:cNvPicPr>
          <p:nvPr/>
        </p:nvPicPr>
        <p:blipFill>
          <a:blip r:embed="rId3"/>
          <a:stretch>
            <a:fillRect/>
          </a:stretch>
        </p:blipFill>
        <p:spPr>
          <a:xfrm>
            <a:off x="450424" y="643439"/>
            <a:ext cx="7223176" cy="2632390"/>
          </a:xfrm>
          <a:prstGeom prst="rect">
            <a:avLst/>
          </a:prstGeom>
        </p:spPr>
      </p:pic>
      <p:sp>
        <p:nvSpPr>
          <p:cNvPr id="23" name="Text Placeholder 4">
            <a:extLst>
              <a:ext uri="{FF2B5EF4-FFF2-40B4-BE49-F238E27FC236}">
                <a16:creationId xmlns:a16="http://schemas.microsoft.com/office/drawing/2014/main" id="{4FF82CBF-E15C-F520-74B1-F4CC843B259B}"/>
              </a:ext>
            </a:extLst>
          </p:cNvPr>
          <p:cNvSpPr txBox="1">
            <a:spLocks/>
          </p:cNvSpPr>
          <p:nvPr/>
        </p:nvSpPr>
        <p:spPr>
          <a:xfrm>
            <a:off x="913811" y="19041493"/>
            <a:ext cx="9035453" cy="1015640"/>
          </a:xfrm>
          <a:prstGeom prst="rect">
            <a:avLst/>
          </a:prstGeom>
        </p:spPr>
        <p:txBody>
          <a:bodyPr wrap="square" lIns="228589" tIns="228589" rIns="228589" bIns="228589" anchor="t" anchorCtr="0">
            <a:spAutoFit/>
          </a:bodyPr>
          <a:lstStyle>
            <a:lvl1pPr marL="0" indent="0" algn="l" defTabSz="4388900" rtl="0" eaLnBrk="1" latinLnBrk="0" hangingPunct="1">
              <a:spcBef>
                <a:spcPct val="20000"/>
              </a:spcBef>
              <a:buFont typeface="Arial" pitchFamily="34" charset="0"/>
              <a:buNone/>
              <a:defRPr sz="1800" kern="1200">
                <a:solidFill>
                  <a:schemeClr val="accent5">
                    <a:lumMod val="50000"/>
                  </a:schemeClr>
                </a:solidFill>
                <a:latin typeface="Century Gothic" panose="020B0502020202020204" pitchFamily="34" charset="0"/>
                <a:ea typeface="+mn-ea"/>
                <a:cs typeface="Times New Roman" pitchFamily="18" charset="0"/>
              </a:defRPr>
            </a:lvl1pPr>
            <a:lvl2pPr marL="1485825"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2pPr>
            <a:lvl3pPr marL="2057297"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3pPr>
            <a:lvl4pPr marL="2685916" indent="-628619"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4pPr>
            <a:lvl5pPr marL="3143093" indent="-457177"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pPr algn="ctr"/>
            <a:r>
              <a:rPr lang="en-US" b="1" dirty="0">
                <a:solidFill>
                  <a:schemeClr val="tx1"/>
                </a:solidFill>
                <a:latin typeface="Times New Roman" panose="02020603050405020304" pitchFamily="18" charset="0"/>
              </a:rPr>
              <a:t>Figure 1</a:t>
            </a:r>
            <a:r>
              <a:rPr lang="en-US" dirty="0">
                <a:solidFill>
                  <a:schemeClr val="tx1"/>
                </a:solidFill>
                <a:latin typeface="Times New Roman" panose="02020603050405020304" pitchFamily="18" charset="0"/>
              </a:rPr>
              <a:t>. Preparation procedure for root analysis after vegetation cultivation using </a:t>
            </a:r>
            <a:r>
              <a:rPr lang="en-US" i="1" dirty="0" err="1">
                <a:solidFill>
                  <a:schemeClr val="tx1"/>
                </a:solidFill>
                <a:latin typeface="Times New Roman" panose="02020603050405020304" pitchFamily="18" charset="0"/>
                <a:ea typeface="Batang"/>
              </a:rPr>
              <a:t>RhizoVisionExplorer</a:t>
            </a:r>
            <a:r>
              <a:rPr lang="en-US" i="1" dirty="0">
                <a:solidFill>
                  <a:schemeClr val="tx1"/>
                </a:solidFill>
                <a:latin typeface="Times New Roman" panose="02020603050405020304" pitchFamily="18" charset="0"/>
                <a:ea typeface="Batang"/>
              </a:rPr>
              <a:t> </a:t>
            </a:r>
            <a:r>
              <a:rPr lang="en-US" dirty="0">
                <a:solidFill>
                  <a:schemeClr val="tx1"/>
                </a:solidFill>
                <a:latin typeface="Times New Roman" panose="02020603050405020304" pitchFamily="18" charset="0"/>
                <a:ea typeface="Batang"/>
              </a:rPr>
              <a:t>software</a:t>
            </a:r>
            <a:r>
              <a:rPr lang="en-US" i="1" dirty="0">
                <a:solidFill>
                  <a:srgbClr val="FF0000"/>
                </a:solidFill>
                <a:latin typeface="Times New Roman" panose="02020603050405020304" pitchFamily="18" charset="0"/>
                <a:ea typeface="Batang"/>
              </a:rPr>
              <a:t>. </a:t>
            </a:r>
          </a:p>
        </p:txBody>
      </p:sp>
      <p:sp>
        <p:nvSpPr>
          <p:cNvPr id="24" name="Text Placeholder 4">
            <a:extLst>
              <a:ext uri="{FF2B5EF4-FFF2-40B4-BE49-F238E27FC236}">
                <a16:creationId xmlns:a16="http://schemas.microsoft.com/office/drawing/2014/main" id="{CC768CFE-8C23-B9B2-39ED-19AB5CEBC704}"/>
              </a:ext>
            </a:extLst>
          </p:cNvPr>
          <p:cNvSpPr txBox="1">
            <a:spLocks/>
          </p:cNvSpPr>
          <p:nvPr/>
        </p:nvSpPr>
        <p:spPr>
          <a:xfrm>
            <a:off x="11092099" y="10896464"/>
            <a:ext cx="10865004" cy="738642"/>
          </a:xfrm>
          <a:prstGeom prst="rect">
            <a:avLst/>
          </a:prstGeom>
        </p:spPr>
        <p:txBody>
          <a:bodyPr wrap="square" lIns="228589" tIns="228589" rIns="228589" bIns="228589" anchor="t" anchorCtr="0">
            <a:spAutoFit/>
          </a:bodyPr>
          <a:lstStyle>
            <a:lvl1pPr marL="0" indent="0" algn="l" defTabSz="4388900" rtl="0" eaLnBrk="1" latinLnBrk="0" hangingPunct="1">
              <a:spcBef>
                <a:spcPct val="20000"/>
              </a:spcBef>
              <a:buFont typeface="Arial" pitchFamily="34" charset="0"/>
              <a:buNone/>
              <a:defRPr sz="1800" kern="1200">
                <a:solidFill>
                  <a:schemeClr val="accent5">
                    <a:lumMod val="50000"/>
                  </a:schemeClr>
                </a:solidFill>
                <a:latin typeface="Century Gothic" panose="020B0502020202020204" pitchFamily="34" charset="0"/>
                <a:ea typeface="+mn-ea"/>
                <a:cs typeface="Times New Roman" pitchFamily="18" charset="0"/>
              </a:defRPr>
            </a:lvl1pPr>
            <a:lvl2pPr marL="1485825"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2pPr>
            <a:lvl3pPr marL="2057297"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3pPr>
            <a:lvl4pPr marL="2685916" indent="-628619"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4pPr>
            <a:lvl5pPr marL="3143093" indent="-457177"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pPr algn="ctr"/>
            <a:r>
              <a:rPr lang="en-US" b="1" dirty="0">
                <a:solidFill>
                  <a:schemeClr val="tx1"/>
                </a:solidFill>
                <a:latin typeface="Times New Roman" panose="02020603050405020304" pitchFamily="18" charset="0"/>
              </a:rPr>
              <a:t>Figure 3.</a:t>
            </a:r>
            <a:r>
              <a:rPr lang="en-US" dirty="0">
                <a:solidFill>
                  <a:schemeClr val="tx1"/>
                </a:solidFill>
                <a:latin typeface="Times New Roman" panose="02020603050405020304" pitchFamily="18" charset="0"/>
              </a:rPr>
              <a:t> Overview of the glass processing procedure. </a:t>
            </a:r>
            <a:endParaRPr lang="en-US" dirty="0">
              <a:latin typeface="Times New Roman" panose="02020603050405020304" pitchFamily="18" charset="0"/>
            </a:endParaRPr>
          </a:p>
        </p:txBody>
      </p:sp>
      <p:pic>
        <p:nvPicPr>
          <p:cNvPr id="46" name="Picture 45" descr="A logo with a person's head and text&#10;&#10;Description automatically generated">
            <a:extLst>
              <a:ext uri="{FF2B5EF4-FFF2-40B4-BE49-F238E27FC236}">
                <a16:creationId xmlns:a16="http://schemas.microsoft.com/office/drawing/2014/main" id="{942D55C6-6415-55D2-E7AD-1B4C433F438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6678168" y="-783761"/>
            <a:ext cx="7973878" cy="6040816"/>
          </a:xfrm>
          <a:prstGeom prst="rect">
            <a:avLst/>
          </a:prstGeom>
        </p:spPr>
      </p:pic>
      <p:pic>
        <p:nvPicPr>
          <p:cNvPr id="1028" name="Picture 4" descr="National Science Foundation logo">
            <a:extLst>
              <a:ext uri="{FF2B5EF4-FFF2-40B4-BE49-F238E27FC236}">
                <a16:creationId xmlns:a16="http://schemas.microsoft.com/office/drawing/2014/main" id="{4D267963-3C8B-6027-3D92-76DD3D5938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36431" y="28010627"/>
            <a:ext cx="2061624" cy="2061624"/>
          </a:xfrm>
          <a:prstGeom prst="rect">
            <a:avLst/>
          </a:prstGeom>
          <a:noFill/>
          <a:extLst>
            <a:ext uri="{909E8E84-426E-40DD-AFC4-6F175D3DCCD1}">
              <a14:hiddenFill xmlns:a14="http://schemas.microsoft.com/office/drawing/2010/main">
                <a:solidFill>
                  <a:srgbClr val="FFFFFF"/>
                </a:solidFill>
              </a14:hiddenFill>
            </a:ext>
          </a:extLst>
        </p:spPr>
      </p:pic>
      <p:sp>
        <p:nvSpPr>
          <p:cNvPr id="54" name="Text Placeholder 53">
            <a:extLst>
              <a:ext uri="{FF2B5EF4-FFF2-40B4-BE49-F238E27FC236}">
                <a16:creationId xmlns:a16="http://schemas.microsoft.com/office/drawing/2014/main" id="{DAFBE791-977E-3F18-0D3A-3E2E584E9FE3}"/>
              </a:ext>
            </a:extLst>
          </p:cNvPr>
          <p:cNvSpPr>
            <a:spLocks noGrp="1"/>
          </p:cNvSpPr>
          <p:nvPr>
            <p:ph type="body" sz="quarter" idx="23"/>
          </p:nvPr>
        </p:nvSpPr>
        <p:spPr>
          <a:xfrm>
            <a:off x="22360057" y="5973977"/>
            <a:ext cx="10234760" cy="6001621"/>
          </a:xfrm>
        </p:spPr>
        <p:txBody>
          <a:bodyPr/>
          <a:lstStyle/>
          <a:p>
            <a:pPr algn="just"/>
            <a:r>
              <a:rPr lang="en-US" sz="2400" b="0" i="0" u="none" strike="noStrike" dirty="0">
                <a:solidFill>
                  <a:srgbClr val="0D0D0D"/>
                </a:solidFill>
                <a:effectLst/>
              </a:rPr>
              <a:t>The utilization of recycled glass material has demonstrated potential as a substitute for conventional soil in the cultivation of edible vegetation. When recycled glass material </a:t>
            </a:r>
            <a:r>
              <a:rPr lang="en-US" sz="2400" dirty="0">
                <a:solidFill>
                  <a:srgbClr val="0D0D0D"/>
                </a:solidFill>
              </a:rPr>
              <a:t>is processed properly it can be feasible to be introduced into agricultural practices.</a:t>
            </a:r>
            <a:r>
              <a:rPr lang="en-US" sz="2400" b="0" i="0" u="none" strike="noStrike" dirty="0">
                <a:solidFill>
                  <a:srgbClr val="0D0D0D"/>
                </a:solidFill>
                <a:effectLst/>
              </a:rPr>
              <a:t> This study reveals this innovative growing media as viable in generating increased growth rate results, as well as increased plant yield percentages. As shown is </a:t>
            </a:r>
            <a:r>
              <a:rPr lang="en-US" sz="2400" b="1" i="0" u="none" strike="noStrike" dirty="0">
                <a:solidFill>
                  <a:srgbClr val="0D0D0D"/>
                </a:solidFill>
                <a:effectLst/>
              </a:rPr>
              <a:t>Figure 12</a:t>
            </a:r>
            <a:r>
              <a:rPr lang="en-US" sz="2400" b="0" i="0" u="none" strike="noStrike" dirty="0">
                <a:solidFill>
                  <a:srgbClr val="0D0D0D"/>
                </a:solidFill>
                <a:effectLst/>
              </a:rPr>
              <a:t>, the growth rate of cilantro plants growing in mixed media containing more recycled glass material percentages resulted in higher growth rates for this specific vegetation. </a:t>
            </a:r>
            <a:r>
              <a:rPr lang="en-US" sz="2400" b="1" i="0" u="none" strike="noStrike" dirty="0">
                <a:solidFill>
                  <a:srgbClr val="0D0D0D"/>
                </a:solidFill>
                <a:effectLst/>
              </a:rPr>
              <a:t>Figure 13 </a:t>
            </a:r>
            <a:r>
              <a:rPr lang="en-US" sz="2400" b="0" i="0" u="none" strike="noStrike" dirty="0">
                <a:solidFill>
                  <a:srgbClr val="0D0D0D"/>
                </a:solidFill>
                <a:effectLst/>
              </a:rPr>
              <a:t>indicates that mixed media containing from 50:50 s</a:t>
            </a:r>
            <a:r>
              <a:rPr lang="en-US" sz="2400" dirty="0">
                <a:solidFill>
                  <a:schemeClr val="tx1"/>
                </a:solidFill>
                <a:latin typeface="Times New Roman" panose="02020603050405020304" pitchFamily="18" charset="0"/>
                <a:ea typeface="Batang" panose="02030600000101010101" pitchFamily="18" charset="-127"/>
                <a:cs typeface="Times New Roman" panose="02020603050405020304" pitchFamily="18" charset="0"/>
              </a:rPr>
              <a:t>oil-to-recycled glass (weight-to-weight) ratio to 100:0 soil-to-recycled glass ratio exhibited almost entirely 100 percent plant yield. In contrast </a:t>
            </a:r>
            <a:r>
              <a:rPr lang="en-US" sz="2400" dirty="0">
                <a:solidFill>
                  <a:schemeClr val="tx1"/>
                </a:solidFill>
                <a:ea typeface="Batang" panose="02030600000101010101" pitchFamily="18" charset="-127"/>
              </a:rPr>
              <a:t>of mixed media with less than 50 percent recycled glass and 100 percent conventional soil which exhibited plant yields lower than 70 percent for the cilantro vegetation. These findings support the potential of recycled glass material as an alternative for conventional soil and exhibits its future importance in sustainable agricultural practices</a:t>
            </a:r>
            <a:endParaRPr lang="en-US" sz="2400" b="0" i="0" u="none" strike="noStrike" dirty="0">
              <a:solidFill>
                <a:srgbClr val="0D0D0D"/>
              </a:solidFill>
              <a:effectLst/>
            </a:endParaRPr>
          </a:p>
        </p:txBody>
      </p:sp>
      <p:sp>
        <p:nvSpPr>
          <p:cNvPr id="58" name="TextBox 57">
            <a:extLst>
              <a:ext uri="{FF2B5EF4-FFF2-40B4-BE49-F238E27FC236}">
                <a16:creationId xmlns:a16="http://schemas.microsoft.com/office/drawing/2014/main" id="{E1B5676C-12F1-2039-80CA-ED415142F592}"/>
              </a:ext>
            </a:extLst>
          </p:cNvPr>
          <p:cNvSpPr txBox="1"/>
          <p:nvPr/>
        </p:nvSpPr>
        <p:spPr>
          <a:xfrm>
            <a:off x="22543501" y="11713988"/>
            <a:ext cx="8588414" cy="523220"/>
          </a:xfrm>
          <a:prstGeom prst="rect">
            <a:avLst/>
          </a:prstGeom>
          <a:noFill/>
        </p:spPr>
        <p:txBody>
          <a:bodyPr wrap="square">
            <a:spAutoFit/>
          </a:bodyPr>
          <a:lstStyle/>
          <a:p>
            <a:pPr algn="just"/>
            <a:r>
              <a:rPr lang="en-US" sz="2800" b="1" dirty="0">
                <a:latin typeface="Times New Roman" panose="02020603050405020304" pitchFamily="18" charset="0"/>
                <a:cs typeface="Times New Roman" panose="02020603050405020304" pitchFamily="18" charset="0"/>
              </a:rPr>
              <a:t>Analysis</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61" name="Text Placeholder 4">
            <a:extLst>
              <a:ext uri="{FF2B5EF4-FFF2-40B4-BE49-F238E27FC236}">
                <a16:creationId xmlns:a16="http://schemas.microsoft.com/office/drawing/2014/main" id="{8F2CD5F3-BBE6-6F02-0E0F-60E0AB61800F}"/>
              </a:ext>
            </a:extLst>
          </p:cNvPr>
          <p:cNvSpPr txBox="1">
            <a:spLocks/>
          </p:cNvSpPr>
          <p:nvPr/>
        </p:nvSpPr>
        <p:spPr>
          <a:xfrm>
            <a:off x="11092099" y="29581395"/>
            <a:ext cx="9553032" cy="1015640"/>
          </a:xfrm>
          <a:prstGeom prst="rect">
            <a:avLst/>
          </a:prstGeom>
        </p:spPr>
        <p:txBody>
          <a:bodyPr wrap="square" lIns="228589" tIns="228589" rIns="228589" bIns="228589" anchor="t" anchorCtr="0">
            <a:spAutoFit/>
          </a:bodyPr>
          <a:lstStyle>
            <a:lvl1pPr marL="0" indent="0" algn="l" defTabSz="4388900" rtl="0" eaLnBrk="1" latinLnBrk="0" hangingPunct="1">
              <a:spcBef>
                <a:spcPct val="20000"/>
              </a:spcBef>
              <a:buFont typeface="Arial" pitchFamily="34" charset="0"/>
              <a:buNone/>
              <a:defRPr sz="1800" kern="1200">
                <a:solidFill>
                  <a:schemeClr val="accent5">
                    <a:lumMod val="50000"/>
                  </a:schemeClr>
                </a:solidFill>
                <a:latin typeface="Century Gothic" panose="020B0502020202020204" pitchFamily="34" charset="0"/>
                <a:ea typeface="+mn-ea"/>
                <a:cs typeface="Times New Roman" pitchFamily="18" charset="0"/>
              </a:defRPr>
            </a:lvl1pPr>
            <a:lvl2pPr marL="1485825"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2pPr>
            <a:lvl3pPr marL="2057297"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3pPr>
            <a:lvl4pPr marL="2685916" indent="-628619"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4pPr>
            <a:lvl5pPr marL="3143093" indent="-457177"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pPr algn="ctr"/>
            <a:r>
              <a:rPr lang="en-US" sz="1800" b="1" dirty="0">
                <a:solidFill>
                  <a:schemeClr val="tx1"/>
                </a:solidFill>
                <a:latin typeface="Times New Roman" panose="02020603050405020304" pitchFamily="18" charset="0"/>
              </a:rPr>
              <a:t>Figure 7.</a:t>
            </a:r>
            <a:r>
              <a:rPr lang="en-US" sz="1800" dirty="0">
                <a:solidFill>
                  <a:schemeClr val="tx1"/>
                </a:solidFill>
                <a:latin typeface="Times New Roman" panose="02020603050405020304" pitchFamily="18" charset="0"/>
              </a:rPr>
              <a:t> Picture of seed starters 5 weeks after seed planting; from soil : recycled glass (weight-to-weight) ratio, 100:0 to 0:100, and beach sand, in respective order.</a:t>
            </a:r>
            <a:endParaRPr lang="en-US" dirty="0"/>
          </a:p>
        </p:txBody>
      </p:sp>
      <p:sp>
        <p:nvSpPr>
          <p:cNvPr id="7" name="TextBox 6">
            <a:extLst>
              <a:ext uri="{FF2B5EF4-FFF2-40B4-BE49-F238E27FC236}">
                <a16:creationId xmlns:a16="http://schemas.microsoft.com/office/drawing/2014/main" id="{F509B245-1996-5FCB-32E9-94B6966E643E}"/>
              </a:ext>
            </a:extLst>
          </p:cNvPr>
          <p:cNvSpPr txBox="1"/>
          <p:nvPr/>
        </p:nvSpPr>
        <p:spPr>
          <a:xfrm>
            <a:off x="33644766" y="11638968"/>
            <a:ext cx="9179888" cy="6001643"/>
          </a:xfrm>
          <a:prstGeom prst="rect">
            <a:avLst/>
          </a:prstGeom>
          <a:noFill/>
        </p:spPr>
        <p:txBody>
          <a:bodyPr wrap="square">
            <a:spAutoFit/>
          </a:bodyPr>
          <a:lstStyle/>
          <a:p>
            <a:pPr marL="457200" indent="-457200" algn="just">
              <a:buAutoNum type="arabicPeriod"/>
            </a:pPr>
            <a:r>
              <a:rPr lang="en-US" sz="2400" b="1" i="0" u="none" strike="noStrike" dirty="0">
                <a:solidFill>
                  <a:srgbClr val="374151"/>
                </a:solidFill>
                <a:effectLst/>
                <a:latin typeface="Times New Roman" panose="02020603050405020304" pitchFamily="18" charset="0"/>
                <a:cs typeface="Times New Roman" panose="02020603050405020304" pitchFamily="18" charset="0"/>
              </a:rPr>
              <a:t>Effectiveness as a Soil Substitute: Our research has provided initial evidence that recyclable glass material</a:t>
            </a:r>
            <a:r>
              <a:rPr lang="en-US" sz="2400" b="0" i="0" u="none" strike="noStrike" dirty="0">
                <a:solidFill>
                  <a:srgbClr val="374151"/>
                </a:solidFill>
                <a:effectLst/>
                <a:latin typeface="Times New Roman" panose="02020603050405020304" pitchFamily="18" charset="0"/>
                <a:cs typeface="Times New Roman" panose="02020603050405020304" pitchFamily="18" charset="0"/>
              </a:rPr>
              <a:t> can act as a viable alternative to soil for cultivating various vegetable crops.</a:t>
            </a:r>
            <a:r>
              <a:rPr lang="en-US" sz="2400" dirty="0">
                <a:solidFill>
                  <a:srgbClr val="374151"/>
                </a:solidFill>
                <a:latin typeface="Times New Roman" panose="02020603050405020304" pitchFamily="18" charset="0"/>
                <a:cs typeface="Times New Roman" panose="02020603050405020304" pitchFamily="18" charset="0"/>
              </a:rPr>
              <a:t> </a:t>
            </a:r>
          </a:p>
          <a:p>
            <a:pPr marL="457200" indent="-457200" algn="just">
              <a:buAutoNum type="arabicPeriod"/>
            </a:pPr>
            <a:r>
              <a:rPr lang="en-US" sz="2400" b="1" i="0" u="none" strike="noStrike" dirty="0">
                <a:solidFill>
                  <a:srgbClr val="000000"/>
                </a:solidFill>
                <a:effectLst/>
                <a:latin typeface="Times New Roman" panose="02020603050405020304" pitchFamily="18" charset="0"/>
                <a:cs typeface="Times New Roman" panose="02020603050405020304" pitchFamily="18" charset="0"/>
              </a:rPr>
              <a:t>Proper processing is crucial for this material to act as a viable </a:t>
            </a:r>
            <a:r>
              <a:rPr lang="en-US" sz="2400" b="1" dirty="0">
                <a:solidFill>
                  <a:srgbClr val="000000"/>
                </a:solidFill>
                <a:latin typeface="Times New Roman" panose="02020603050405020304" pitchFamily="18" charset="0"/>
                <a:cs typeface="Times New Roman" panose="02020603050405020304" pitchFamily="18" charset="0"/>
              </a:rPr>
              <a:t>alternative </a:t>
            </a:r>
            <a:r>
              <a:rPr lang="en-US" sz="2400" b="0" i="0" u="none" strike="noStrike" dirty="0">
                <a:solidFill>
                  <a:srgbClr val="374151"/>
                </a:solidFill>
                <a:effectLst/>
                <a:latin typeface="Times New Roman" panose="02020603050405020304" pitchFamily="18" charset="0"/>
                <a:cs typeface="Times New Roman" panose="02020603050405020304" pitchFamily="18" charset="0"/>
              </a:rPr>
              <a:t>for conventional soil,</a:t>
            </a:r>
            <a:r>
              <a:rPr lang="en-US" sz="2400" dirty="0">
                <a:latin typeface="Times New Roman" panose="02020603050405020304" pitchFamily="18" charset="0"/>
                <a:cs typeface="Times New Roman" panose="02020603050405020304" pitchFamily="18" charset="0"/>
              </a:rPr>
              <a:t> either as a complete or partial substitute.</a:t>
            </a:r>
          </a:p>
          <a:p>
            <a:pPr marL="457200" indent="-457200" algn="just">
              <a:buFontTx/>
              <a:buAutoNum type="arabicPeriod"/>
            </a:pPr>
            <a:r>
              <a:rPr lang="en-US" sz="2400" b="1" i="0" u="none" strike="noStrike" dirty="0">
                <a:effectLst/>
                <a:latin typeface="Times New Roman" panose="02020603050405020304" pitchFamily="18" charset="0"/>
                <a:cs typeface="Times New Roman" panose="02020603050405020304" pitchFamily="18" charset="0"/>
              </a:rPr>
              <a:t>This innovative medium has demonstrated the potential to </a:t>
            </a:r>
            <a:r>
              <a:rPr lang="en-US" sz="2400" b="0" i="0" u="none" strike="noStrike" dirty="0">
                <a:solidFill>
                  <a:srgbClr val="000000"/>
                </a:solidFill>
                <a:effectLst/>
                <a:latin typeface="Times New Roman" panose="02020603050405020304" pitchFamily="18" charset="0"/>
                <a:cs typeface="Times New Roman" panose="02020603050405020304" pitchFamily="18" charset="0"/>
              </a:rPr>
              <a:t>match traditional soil regarding growth rates.</a:t>
            </a:r>
          </a:p>
          <a:p>
            <a:pPr marL="457200" indent="-457200" algn="just">
              <a:buFontTx/>
              <a:buAutoNum type="arabicPeriod"/>
            </a:pPr>
            <a:r>
              <a:rPr lang="en-US" sz="2400" b="1" i="0" u="none" strike="noStrike" dirty="0">
                <a:effectLst/>
                <a:latin typeface="Times New Roman" panose="02020603050405020304" pitchFamily="18" charset="0"/>
                <a:cs typeface="Times New Roman" panose="02020603050405020304" pitchFamily="18" charset="0"/>
              </a:rPr>
              <a:t>This innovative medium has demonstrated the potential to </a:t>
            </a:r>
            <a:r>
              <a:rPr lang="en-US" sz="2400" b="0" i="0" u="none" strike="noStrike" dirty="0">
                <a:solidFill>
                  <a:srgbClr val="000000"/>
                </a:solidFill>
                <a:effectLst/>
                <a:latin typeface="Times New Roman" panose="02020603050405020304" pitchFamily="18" charset="0"/>
                <a:cs typeface="Times New Roman" panose="02020603050405020304" pitchFamily="18" charset="0"/>
              </a:rPr>
              <a:t>exceed the yields typically achieved with conventional soil.</a:t>
            </a:r>
          </a:p>
          <a:p>
            <a:pPr marL="457200" indent="-457200" algn="just">
              <a:buFontTx/>
              <a:buAutoNum type="arabicPeriod"/>
            </a:pPr>
            <a:r>
              <a:rPr lang="en-US" sz="2400" b="1" i="0" u="none" strike="noStrike" dirty="0">
                <a:solidFill>
                  <a:srgbClr val="374151"/>
                </a:solidFill>
                <a:effectLst/>
                <a:latin typeface="Times New Roman" panose="02020603050405020304" pitchFamily="18" charset="0"/>
                <a:cs typeface="Times New Roman" panose="02020603050405020304" pitchFamily="18" charset="0"/>
              </a:rPr>
              <a:t>These promising findings suggest that recycled glass could play a pivotal role in sustainable agriculture practices, inspiring a shift towards</a:t>
            </a:r>
            <a:r>
              <a:rPr lang="en-US" sz="2400" b="0" i="0" u="none" strike="noStrike" dirty="0">
                <a:solidFill>
                  <a:srgbClr val="000000"/>
                </a:solidFill>
                <a:effectLst/>
                <a:latin typeface="Times New Roman" panose="02020603050405020304" pitchFamily="18" charset="0"/>
                <a:cs typeface="Times New Roman" panose="02020603050405020304" pitchFamily="18" charset="0"/>
              </a:rPr>
              <a:t> more eco-friendly farming practices.</a:t>
            </a:r>
            <a:endParaRPr lang="en-US" sz="2400" b="0" i="0" u="none" strike="noStrike" dirty="0">
              <a:solidFill>
                <a:srgbClr val="374151"/>
              </a:solidFill>
              <a:effectLst/>
              <a:latin typeface="Times New Roman" panose="02020603050405020304" pitchFamily="18" charset="0"/>
              <a:cs typeface="Times New Roman" panose="02020603050405020304" pitchFamily="18" charset="0"/>
            </a:endParaRPr>
          </a:p>
          <a:p>
            <a:pPr marL="457200" indent="-457200" algn="just">
              <a:buFontTx/>
              <a:buAutoNum type="arabicPeriod"/>
            </a:pPr>
            <a:endParaRPr lang="en-US" sz="2400" dirty="0">
              <a:solidFill>
                <a:srgbClr val="374151"/>
              </a:solidFill>
              <a:latin typeface="Times New Roman" panose="02020603050405020304" pitchFamily="18" charset="0"/>
              <a:cs typeface="Times New Roman" panose="02020603050405020304" pitchFamily="18" charset="0"/>
            </a:endParaRPr>
          </a:p>
          <a:p>
            <a:pPr algn="just"/>
            <a:endParaRPr lang="en-US" sz="2400" dirty="0">
              <a:latin typeface="Times New Roman" panose="02020603050405020304" pitchFamily="18" charset="0"/>
              <a:cs typeface="Times New Roman" panose="02020603050405020304" pitchFamily="18" charset="0"/>
            </a:endParaRPr>
          </a:p>
          <a:p>
            <a:pPr algn="just"/>
            <a:endParaRPr lang="en-US" sz="24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446E5181-56BE-1C67-B600-7A4094CE57D9}"/>
              </a:ext>
            </a:extLst>
          </p:cNvPr>
          <p:cNvSpPr txBox="1"/>
          <p:nvPr/>
        </p:nvSpPr>
        <p:spPr>
          <a:xfrm>
            <a:off x="33718734" y="22686092"/>
            <a:ext cx="9286258" cy="5324535"/>
          </a:xfrm>
          <a:prstGeom prst="rect">
            <a:avLst/>
          </a:prstGeom>
          <a:noFill/>
        </p:spPr>
        <p:txBody>
          <a:bodyPr wrap="square" lIns="91440" tIns="45720" rIns="91440" bIns="45720" rtlCol="0" anchor="t">
            <a:spAutoFit/>
          </a:bodyPr>
          <a:lstStyle/>
          <a:p>
            <a:r>
              <a:rPr lang="en-US" sz="2000" dirty="0">
                <a:solidFill>
                  <a:srgbClr val="333333"/>
                </a:solidFill>
                <a:latin typeface="Times New Roman"/>
                <a:ea typeface="Batang"/>
                <a:cs typeface="Times New Roman"/>
              </a:rPr>
              <a:t>[1] </a:t>
            </a:r>
            <a:r>
              <a:rPr lang="en-US" sz="2000" dirty="0">
                <a:latin typeface="Times New Roman"/>
                <a:ea typeface="Batang"/>
                <a:cs typeface="Times New Roman"/>
              </a:rPr>
              <a:t>World Wildlife Fund. (n.d.).  </a:t>
            </a:r>
            <a:r>
              <a:rPr lang="en-US" sz="2000" dirty="0">
                <a:latin typeface="Times New Roman"/>
                <a:ea typeface="Batang"/>
                <a:cs typeface="Times New Roman"/>
                <a:hlinkClick r:id="rId7"/>
              </a:rPr>
              <a:t>https://www.worldwildlife.org/threats/soil-erosion-and-degradation</a:t>
            </a:r>
            <a:endParaRPr lang="en-US" sz="2000" dirty="0">
              <a:latin typeface="Times New Roman"/>
              <a:ea typeface="Batang"/>
              <a:cs typeface="Times New Roman"/>
            </a:endParaRPr>
          </a:p>
          <a:p>
            <a:r>
              <a:rPr lang="en-US" sz="2000" b="0" i="0" u="none" strike="noStrike" dirty="0">
                <a:solidFill>
                  <a:srgbClr val="05103E"/>
                </a:solidFill>
                <a:effectLst/>
                <a:latin typeface="Times New Roman"/>
                <a:ea typeface="Batang"/>
                <a:cs typeface="Times New Roman"/>
              </a:rPr>
              <a:t>[2] Insulation, K. (2021, March 18). How glass recycling helps the planet. </a:t>
            </a:r>
            <a:r>
              <a:rPr lang="en-US" sz="2000" b="0" i="1" u="none" strike="noStrike" dirty="0">
                <a:solidFill>
                  <a:srgbClr val="05103E"/>
                </a:solidFill>
                <a:effectLst/>
                <a:latin typeface="Times New Roman"/>
                <a:ea typeface="Batang"/>
                <a:cs typeface="Times New Roman"/>
              </a:rPr>
              <a:t>Knauf Insulation North America</a:t>
            </a:r>
            <a:r>
              <a:rPr lang="en-US" sz="2000" b="0" i="0" u="none" strike="noStrike" dirty="0">
                <a:solidFill>
                  <a:srgbClr val="05103E"/>
                </a:solidFill>
                <a:effectLst/>
                <a:latin typeface="Times New Roman"/>
                <a:ea typeface="Batang"/>
                <a:cs typeface="Times New Roman"/>
              </a:rPr>
              <a:t>. https://www.knaufnorthamerica.com/en-us/blog/how-glass-recycling-helps-the-planet</a:t>
            </a:r>
            <a:r>
              <a:rPr lang="en-US" sz="2000" dirty="0">
                <a:latin typeface="Times New Roman"/>
                <a:ea typeface="Batang"/>
                <a:cs typeface="Times New Roman"/>
              </a:rPr>
              <a:t> </a:t>
            </a:r>
          </a:p>
          <a:p>
            <a:r>
              <a:rPr lang="en-US" sz="2000" dirty="0">
                <a:solidFill>
                  <a:srgbClr val="000000"/>
                </a:solidFill>
                <a:latin typeface="Times New Roman"/>
                <a:ea typeface="+mn-lt"/>
                <a:cs typeface="Times New Roman"/>
              </a:rPr>
              <a:t>[3] </a:t>
            </a:r>
            <a:r>
              <a:rPr lang="en-US" sz="2000" b="0" i="0" u="none" strike="noStrike" dirty="0">
                <a:solidFill>
                  <a:srgbClr val="000000"/>
                </a:solidFill>
                <a:effectLst/>
                <a:latin typeface="Times New Roman"/>
                <a:cs typeface="Times New Roman"/>
              </a:rPr>
              <a:t>Recycle for the Coast. (n.d.). </a:t>
            </a:r>
            <a:r>
              <a:rPr lang="en-US" sz="2000" b="0" i="1" u="none" strike="noStrike" dirty="0">
                <a:solidFill>
                  <a:srgbClr val="000000"/>
                </a:solidFill>
                <a:effectLst/>
                <a:latin typeface="Times New Roman"/>
                <a:cs typeface="Times New Roman"/>
              </a:rPr>
              <a:t>Materials</a:t>
            </a:r>
            <a:r>
              <a:rPr lang="en-US" sz="2000" b="0" i="0" u="none" strike="noStrike" dirty="0">
                <a:solidFill>
                  <a:srgbClr val="000000"/>
                </a:solidFill>
                <a:effectLst/>
                <a:latin typeface="Times New Roman"/>
                <a:cs typeface="Times New Roman"/>
              </a:rPr>
              <a:t>. Recycle for the Coast. </a:t>
            </a:r>
            <a:r>
              <a:rPr lang="en-US" sz="2000" b="0" i="0" dirty="0">
                <a:effectLst/>
                <a:latin typeface="Times New Roman"/>
                <a:cs typeface="Times New Roman"/>
                <a:hlinkClick r:id="rId8"/>
              </a:rPr>
              <a:t>https://recycleforthecoast.org/materials</a:t>
            </a:r>
            <a:endParaRPr lang="en-US" sz="2000" b="0" i="0" dirty="0">
              <a:effectLst/>
              <a:latin typeface="Times New Roman"/>
              <a:cs typeface="Times New Roman"/>
            </a:endParaRPr>
          </a:p>
          <a:p>
            <a:r>
              <a:rPr lang="en-US" sz="2000" dirty="0">
                <a:solidFill>
                  <a:srgbClr val="000000"/>
                </a:solidFill>
                <a:latin typeface="Times New Roman"/>
                <a:ea typeface="+mn-lt"/>
                <a:cs typeface="Times New Roman"/>
              </a:rPr>
              <a:t>[4]</a:t>
            </a:r>
            <a:r>
              <a:rPr lang="en-US" sz="2000" dirty="0">
                <a:solidFill>
                  <a:srgbClr val="212121"/>
                </a:solidFill>
                <a:latin typeface="Times New Roman"/>
                <a:cs typeface="Times New Roman"/>
              </a:rPr>
              <a:t> </a:t>
            </a:r>
            <a:r>
              <a:rPr lang="en-US" sz="2000" b="0" i="0" u="none" strike="noStrike" dirty="0">
                <a:solidFill>
                  <a:srgbClr val="2A2A2A"/>
                </a:solidFill>
                <a:effectLst/>
                <a:highlight>
                  <a:srgbClr val="FFFFFF"/>
                </a:highlight>
                <a:latin typeface="Times New Roman"/>
                <a:cs typeface="Times New Roman"/>
              </a:rPr>
              <a:t>P. J. White, P. H. Brown (2010), Plant nutrition for sustainable development and global health, </a:t>
            </a:r>
            <a:r>
              <a:rPr lang="en-US" sz="2000" b="0" i="1" u="none" strike="noStrike" dirty="0">
                <a:solidFill>
                  <a:srgbClr val="2A2A2A"/>
                </a:solidFill>
                <a:effectLst/>
                <a:latin typeface="Times New Roman"/>
                <a:cs typeface="Times New Roman"/>
              </a:rPr>
              <a:t>Annals of Botany</a:t>
            </a:r>
            <a:r>
              <a:rPr lang="en-US" sz="2000" b="0" i="0" u="none" strike="noStrike" dirty="0">
                <a:solidFill>
                  <a:srgbClr val="2A2A2A"/>
                </a:solidFill>
                <a:effectLst/>
                <a:highlight>
                  <a:srgbClr val="FFFFFF"/>
                </a:highlight>
                <a:latin typeface="Times New Roman"/>
                <a:cs typeface="Times New Roman"/>
              </a:rPr>
              <a:t>, Volume 105, Issue 7, June 2010, Pages 1073–1080, </a:t>
            </a:r>
            <a:r>
              <a:rPr lang="en-US" sz="2000" b="0" i="0" u="none" strike="noStrike" dirty="0">
                <a:solidFill>
                  <a:srgbClr val="006FB7"/>
                </a:solidFill>
                <a:effectLst/>
                <a:latin typeface="Times New Roman"/>
                <a:cs typeface="Times New Roman"/>
                <a:hlinkClick r:id="rId9"/>
              </a:rPr>
              <a:t>https://doi.org/10.1093/aob/mcq085</a:t>
            </a:r>
            <a:endParaRPr lang="en-US" sz="2000" b="0" i="0" u="none" strike="noStrike" dirty="0">
              <a:solidFill>
                <a:srgbClr val="006FB7"/>
              </a:solidFill>
              <a:effectLst/>
              <a:latin typeface="Times New Roman"/>
              <a:cs typeface="Times New Roman"/>
            </a:endParaRPr>
          </a:p>
          <a:p>
            <a:r>
              <a:rPr lang="en-US" sz="2000" b="0" i="0" u="none" strike="noStrike" dirty="0">
                <a:effectLst/>
                <a:latin typeface="Times New Roman"/>
                <a:cs typeface="Times New Roman"/>
              </a:rPr>
              <a:t>[5]</a:t>
            </a:r>
            <a:r>
              <a:rPr lang="en-US" sz="2000" b="0" i="0" dirty="0">
                <a:solidFill>
                  <a:srgbClr val="000000"/>
                </a:solidFill>
                <a:effectLst/>
                <a:latin typeface="Times New Roman"/>
                <a:cs typeface="Times New Roman"/>
              </a:rPr>
              <a:t> </a:t>
            </a:r>
            <a:r>
              <a:rPr lang="en-US" sz="2000" b="0" i="0" u="none" strike="noStrike" dirty="0">
                <a:solidFill>
                  <a:srgbClr val="333333"/>
                </a:solidFill>
                <a:effectLst/>
                <a:highlight>
                  <a:srgbClr val="FFFFFF"/>
                </a:highlight>
                <a:latin typeface="Times New Roman"/>
                <a:cs typeface="Times New Roman"/>
              </a:rPr>
              <a:t>​Baldermann, S., Blagojević, L., Frede, K., </a:t>
            </a:r>
            <a:r>
              <a:rPr lang="en-US" sz="2000" b="0" i="0" u="none" strike="noStrike" dirty="0" err="1">
                <a:solidFill>
                  <a:srgbClr val="333333"/>
                </a:solidFill>
                <a:effectLst/>
                <a:highlight>
                  <a:srgbClr val="FFFFFF"/>
                </a:highlight>
                <a:latin typeface="Times New Roman"/>
                <a:cs typeface="Times New Roman"/>
              </a:rPr>
              <a:t>Klopsch</a:t>
            </a:r>
            <a:r>
              <a:rPr lang="en-US" sz="2000" b="0" i="0" u="none" strike="noStrike" dirty="0">
                <a:solidFill>
                  <a:srgbClr val="333333"/>
                </a:solidFill>
                <a:effectLst/>
                <a:highlight>
                  <a:srgbClr val="FFFFFF"/>
                </a:highlight>
                <a:latin typeface="Times New Roman"/>
                <a:cs typeface="Times New Roman"/>
              </a:rPr>
              <a:t>, R., </a:t>
            </a:r>
            <a:r>
              <a:rPr lang="en-US" sz="2000" b="0" i="0" u="none" strike="noStrike" dirty="0" err="1">
                <a:solidFill>
                  <a:srgbClr val="333333"/>
                </a:solidFill>
                <a:effectLst/>
                <a:highlight>
                  <a:srgbClr val="FFFFFF"/>
                </a:highlight>
                <a:latin typeface="Times New Roman"/>
                <a:cs typeface="Times New Roman"/>
              </a:rPr>
              <a:t>Neugart</a:t>
            </a:r>
            <a:r>
              <a:rPr lang="en-US" sz="2000" b="0" i="0" u="none" strike="noStrike" dirty="0">
                <a:solidFill>
                  <a:srgbClr val="333333"/>
                </a:solidFill>
                <a:effectLst/>
                <a:highlight>
                  <a:srgbClr val="FFFFFF"/>
                </a:highlight>
                <a:latin typeface="Times New Roman"/>
                <a:cs typeface="Times New Roman"/>
              </a:rPr>
              <a:t>, S., Neumann, A., </a:t>
            </a:r>
            <a:r>
              <a:rPr lang="en-US" sz="2000" b="0" i="0" u="none" strike="noStrike" dirty="0" err="1">
                <a:solidFill>
                  <a:srgbClr val="333333"/>
                </a:solidFill>
                <a:effectLst/>
                <a:highlight>
                  <a:srgbClr val="FFFFFF"/>
                </a:highlight>
                <a:latin typeface="Times New Roman"/>
                <a:cs typeface="Times New Roman"/>
              </a:rPr>
              <a:t>Ngwene</a:t>
            </a:r>
            <a:r>
              <a:rPr lang="en-US" sz="2000" b="0" i="0" u="none" strike="noStrike" dirty="0">
                <a:solidFill>
                  <a:srgbClr val="333333"/>
                </a:solidFill>
                <a:effectLst/>
                <a:highlight>
                  <a:srgbClr val="FFFFFF"/>
                </a:highlight>
                <a:latin typeface="Times New Roman"/>
                <a:cs typeface="Times New Roman"/>
              </a:rPr>
              <a:t>, B. ... Schreiner, M. (2016). ​Are Neglected Plants the Food for the Future? </a:t>
            </a:r>
            <a:r>
              <a:rPr lang="en-US" sz="2000" b="0" i="1" u="none" strike="noStrike" dirty="0">
                <a:solidFill>
                  <a:srgbClr val="333333"/>
                </a:solidFill>
                <a:effectLst/>
                <a:latin typeface="Times New Roman"/>
                <a:cs typeface="Times New Roman"/>
              </a:rPr>
              <a:t>Critical Reviews in Plant Sciences</a:t>
            </a:r>
            <a:r>
              <a:rPr lang="en-US" sz="2000" b="0" i="0" u="none" strike="noStrike" dirty="0">
                <a:solidFill>
                  <a:srgbClr val="333333"/>
                </a:solidFill>
                <a:effectLst/>
                <a:highlight>
                  <a:srgbClr val="FFFFFF"/>
                </a:highlight>
                <a:latin typeface="Times New Roman"/>
                <a:cs typeface="Times New Roman"/>
              </a:rPr>
              <a:t>, </a:t>
            </a:r>
            <a:r>
              <a:rPr lang="en-US" sz="2000" b="0" i="1" u="none" strike="noStrike" dirty="0">
                <a:solidFill>
                  <a:srgbClr val="333333"/>
                </a:solidFill>
                <a:effectLst/>
                <a:latin typeface="Times New Roman"/>
                <a:cs typeface="Times New Roman"/>
              </a:rPr>
              <a:t>35</a:t>
            </a:r>
            <a:r>
              <a:rPr lang="en-US" sz="2000" b="0" i="0" u="none" strike="noStrike" dirty="0">
                <a:solidFill>
                  <a:srgbClr val="333333"/>
                </a:solidFill>
                <a:effectLst/>
                <a:highlight>
                  <a:srgbClr val="FFFFFF"/>
                </a:highlight>
                <a:latin typeface="Times New Roman"/>
                <a:cs typeface="Times New Roman"/>
              </a:rPr>
              <a:t>(2), ​106​-119​. ​</a:t>
            </a:r>
            <a:r>
              <a:rPr lang="en-US" sz="2000" b="0" i="0" u="none" strike="noStrike" dirty="0" err="1">
                <a:solidFill>
                  <a:srgbClr val="333333"/>
                </a:solidFill>
                <a:effectLst/>
                <a:highlight>
                  <a:srgbClr val="FFFFFF"/>
                </a:highlight>
                <a:latin typeface="Times New Roman"/>
                <a:cs typeface="Times New Roman"/>
              </a:rPr>
              <a:t>doi</a:t>
            </a:r>
            <a:r>
              <a:rPr lang="en-US" sz="2000" b="0" i="0" u="none" strike="noStrike" dirty="0">
                <a:solidFill>
                  <a:srgbClr val="333333"/>
                </a:solidFill>
                <a:effectLst/>
                <a:highlight>
                  <a:srgbClr val="FFFFFF"/>
                </a:highlight>
                <a:latin typeface="Times New Roman"/>
                <a:cs typeface="Times New Roman"/>
              </a:rPr>
              <a:t>: https://doi.org/10.1080/07352689.2016.1201399 </a:t>
            </a:r>
            <a:endParaRPr lang="en-US" sz="2000" dirty="0">
              <a:solidFill>
                <a:srgbClr val="FF0000"/>
              </a:solidFill>
              <a:highlight>
                <a:srgbClr val="FFFFFF"/>
              </a:highlight>
              <a:latin typeface="Times New Roman"/>
              <a:ea typeface="Batang"/>
              <a:cs typeface="Times New Roman"/>
            </a:endParaRPr>
          </a:p>
          <a:p>
            <a:endParaRPr lang="en-US" sz="2000" b="0" i="0" u="none" strike="noStrike" dirty="0">
              <a:effectLst/>
              <a:latin typeface="Times New Roman"/>
              <a:cs typeface="Times New Roman"/>
            </a:endParaRPr>
          </a:p>
          <a:p>
            <a:endParaRPr lang="en-US" sz="2000" dirty="0">
              <a:latin typeface="Times New Roman" panose="02020603050405020304" pitchFamily="18" charset="0"/>
              <a:cs typeface="Times New Roman" panose="02020603050405020304" pitchFamily="18" charset="0"/>
            </a:endParaRPr>
          </a:p>
          <a:p>
            <a:pPr algn="just"/>
            <a:endParaRPr lang="en-US" sz="2000" b="0" i="0" u="sng" dirty="0">
              <a:solidFill>
                <a:srgbClr val="0432FF"/>
              </a:solidFill>
              <a:effectLst/>
              <a:latin typeface="Times New Roman" panose="02020603050405020304" pitchFamily="18" charset="0"/>
              <a:cs typeface="Times New Roman" panose="02020603050405020304" pitchFamily="18" charset="0"/>
            </a:endParaRPr>
          </a:p>
        </p:txBody>
      </p:sp>
      <p:pic>
        <p:nvPicPr>
          <p:cNvPr id="10" name="Picture 9" descr="A diagram of a factory&#10;&#10;Description automatically generated">
            <a:extLst>
              <a:ext uri="{FF2B5EF4-FFF2-40B4-BE49-F238E27FC236}">
                <a16:creationId xmlns:a16="http://schemas.microsoft.com/office/drawing/2014/main" id="{15337219-6C1E-295C-E076-D0D4FEF1820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662311" y="6751580"/>
            <a:ext cx="6684007" cy="4219350"/>
          </a:xfrm>
          <a:prstGeom prst="rect">
            <a:avLst/>
          </a:prstGeom>
          <a:ln>
            <a:solidFill>
              <a:schemeClr val="tx1"/>
            </a:solidFill>
          </a:ln>
        </p:spPr>
      </p:pic>
      <p:pic>
        <p:nvPicPr>
          <p:cNvPr id="42" name="Picture 41">
            <a:extLst>
              <a:ext uri="{FF2B5EF4-FFF2-40B4-BE49-F238E27FC236}">
                <a16:creationId xmlns:a16="http://schemas.microsoft.com/office/drawing/2014/main" id="{6B7730E3-70F0-1B30-E3EF-B9C6AF42471C}"/>
              </a:ext>
            </a:extLst>
          </p:cNvPr>
          <p:cNvPicPr>
            <a:picLocks noChangeAspect="1"/>
          </p:cNvPicPr>
          <p:nvPr/>
        </p:nvPicPr>
        <p:blipFill>
          <a:blip r:embed="rId11"/>
          <a:stretch>
            <a:fillRect/>
          </a:stretch>
        </p:blipFill>
        <p:spPr>
          <a:xfrm>
            <a:off x="11092099" y="5957271"/>
            <a:ext cx="3115153" cy="5013659"/>
          </a:xfrm>
          <a:prstGeom prst="rect">
            <a:avLst/>
          </a:prstGeom>
        </p:spPr>
      </p:pic>
      <p:pic>
        <p:nvPicPr>
          <p:cNvPr id="44" name="Picture 43" descr="A diagram of a plant growing process&#10;&#10;Description automatically generated">
            <a:extLst>
              <a:ext uri="{FF2B5EF4-FFF2-40B4-BE49-F238E27FC236}">
                <a16:creationId xmlns:a16="http://schemas.microsoft.com/office/drawing/2014/main" id="{9270C6C5-7411-4C34-AC94-AA7E868C95F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213025" y="12894771"/>
            <a:ext cx="10214416" cy="5857699"/>
          </a:xfrm>
          <a:prstGeom prst="rect">
            <a:avLst/>
          </a:prstGeom>
          <a:ln>
            <a:solidFill>
              <a:schemeClr val="tx1"/>
            </a:solidFill>
          </a:ln>
        </p:spPr>
      </p:pic>
      <p:sp>
        <p:nvSpPr>
          <p:cNvPr id="45" name="TextBox 44">
            <a:extLst>
              <a:ext uri="{FF2B5EF4-FFF2-40B4-BE49-F238E27FC236}">
                <a16:creationId xmlns:a16="http://schemas.microsoft.com/office/drawing/2014/main" id="{C68BC867-1063-0F0E-0F23-F11DBC1B56BD}"/>
              </a:ext>
            </a:extLst>
          </p:cNvPr>
          <p:cNvSpPr txBox="1"/>
          <p:nvPr/>
        </p:nvSpPr>
        <p:spPr>
          <a:xfrm>
            <a:off x="11287919" y="12087369"/>
            <a:ext cx="9304839" cy="603414"/>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Vegetation Growth and Analyses Procedure</a:t>
            </a:r>
          </a:p>
        </p:txBody>
      </p:sp>
      <p:sp>
        <p:nvSpPr>
          <p:cNvPr id="47" name="Text Placeholder 4">
            <a:extLst>
              <a:ext uri="{FF2B5EF4-FFF2-40B4-BE49-F238E27FC236}">
                <a16:creationId xmlns:a16="http://schemas.microsoft.com/office/drawing/2014/main" id="{09800EE1-511F-E0F1-2CE7-F57CC2C9AD7D}"/>
              </a:ext>
            </a:extLst>
          </p:cNvPr>
          <p:cNvSpPr txBox="1">
            <a:spLocks/>
          </p:cNvSpPr>
          <p:nvPr/>
        </p:nvSpPr>
        <p:spPr>
          <a:xfrm>
            <a:off x="11224008" y="18614800"/>
            <a:ext cx="10201104" cy="738642"/>
          </a:xfrm>
          <a:prstGeom prst="rect">
            <a:avLst/>
          </a:prstGeom>
        </p:spPr>
        <p:txBody>
          <a:bodyPr wrap="square" lIns="228589" tIns="228589" rIns="228589" bIns="228589" anchor="t" anchorCtr="0">
            <a:spAutoFit/>
          </a:bodyPr>
          <a:lstStyle>
            <a:lvl1pPr marL="0" indent="0" algn="l" defTabSz="4388900" rtl="0" eaLnBrk="1" latinLnBrk="0" hangingPunct="1">
              <a:spcBef>
                <a:spcPct val="20000"/>
              </a:spcBef>
              <a:buFont typeface="Arial" pitchFamily="34" charset="0"/>
              <a:buNone/>
              <a:defRPr sz="1800" kern="1200">
                <a:solidFill>
                  <a:schemeClr val="accent5">
                    <a:lumMod val="50000"/>
                  </a:schemeClr>
                </a:solidFill>
                <a:latin typeface="Century Gothic" panose="020B0502020202020204" pitchFamily="34" charset="0"/>
                <a:ea typeface="+mn-ea"/>
                <a:cs typeface="Times New Roman" pitchFamily="18" charset="0"/>
              </a:defRPr>
            </a:lvl1pPr>
            <a:lvl2pPr marL="1485825"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2pPr>
            <a:lvl3pPr marL="2057297"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3pPr>
            <a:lvl4pPr marL="2685916" indent="-628619"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4pPr>
            <a:lvl5pPr marL="3143093" indent="-457177"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pPr algn="ctr"/>
            <a:r>
              <a:rPr lang="en-US" b="1" dirty="0">
                <a:solidFill>
                  <a:schemeClr val="tx1"/>
                </a:solidFill>
                <a:latin typeface="Times New Roman" panose="02020603050405020304" pitchFamily="18" charset="0"/>
              </a:rPr>
              <a:t>Figure 4.</a:t>
            </a:r>
            <a:r>
              <a:rPr lang="en-US" dirty="0">
                <a:solidFill>
                  <a:schemeClr val="tx1"/>
                </a:solidFill>
                <a:latin typeface="Times New Roman" panose="02020603050405020304" pitchFamily="18" charset="0"/>
              </a:rPr>
              <a:t> Schematic procedure for vegetation growth and cultivation.</a:t>
            </a:r>
            <a:endParaRPr lang="en-US" dirty="0">
              <a:latin typeface="Times New Roman" panose="02020603050405020304" pitchFamily="18" charset="0"/>
            </a:endParaRPr>
          </a:p>
        </p:txBody>
      </p:sp>
      <p:pic>
        <p:nvPicPr>
          <p:cNvPr id="1054" name="Picture 1053">
            <a:extLst>
              <a:ext uri="{FF2B5EF4-FFF2-40B4-BE49-F238E27FC236}">
                <a16:creationId xmlns:a16="http://schemas.microsoft.com/office/drawing/2014/main" id="{4682046A-98D3-B5A6-F24D-4D9DBD6F890A}"/>
              </a:ext>
            </a:extLst>
          </p:cNvPr>
          <p:cNvPicPr>
            <a:picLocks noChangeAspect="1"/>
          </p:cNvPicPr>
          <p:nvPr/>
        </p:nvPicPr>
        <p:blipFill>
          <a:blip r:embed="rId13"/>
          <a:stretch>
            <a:fillRect/>
          </a:stretch>
        </p:blipFill>
        <p:spPr>
          <a:xfrm>
            <a:off x="27144657" y="12935016"/>
            <a:ext cx="4852769" cy="1628404"/>
          </a:xfrm>
          <a:prstGeom prst="rect">
            <a:avLst/>
          </a:prstGeom>
        </p:spPr>
      </p:pic>
      <p:pic>
        <p:nvPicPr>
          <p:cNvPr id="1055" name="Picture 1054">
            <a:extLst>
              <a:ext uri="{FF2B5EF4-FFF2-40B4-BE49-F238E27FC236}">
                <a16:creationId xmlns:a16="http://schemas.microsoft.com/office/drawing/2014/main" id="{D329BAEE-AE4C-32E7-BCBD-2669DDD2C07E}"/>
              </a:ext>
            </a:extLst>
          </p:cNvPr>
          <p:cNvPicPr>
            <a:picLocks noChangeAspect="1"/>
          </p:cNvPicPr>
          <p:nvPr/>
        </p:nvPicPr>
        <p:blipFill>
          <a:blip r:embed="rId14"/>
          <a:stretch>
            <a:fillRect/>
          </a:stretch>
        </p:blipFill>
        <p:spPr>
          <a:xfrm>
            <a:off x="11141244" y="24887039"/>
            <a:ext cx="9223468" cy="1966781"/>
          </a:xfrm>
          <a:prstGeom prst="rect">
            <a:avLst/>
          </a:prstGeom>
        </p:spPr>
      </p:pic>
      <p:pic>
        <p:nvPicPr>
          <p:cNvPr id="1056" name="Picture 1055">
            <a:extLst>
              <a:ext uri="{FF2B5EF4-FFF2-40B4-BE49-F238E27FC236}">
                <a16:creationId xmlns:a16="http://schemas.microsoft.com/office/drawing/2014/main" id="{D10B6341-B2DB-C0FA-1596-027F77D7E87A}"/>
              </a:ext>
            </a:extLst>
          </p:cNvPr>
          <p:cNvPicPr>
            <a:picLocks noChangeAspect="1"/>
          </p:cNvPicPr>
          <p:nvPr/>
        </p:nvPicPr>
        <p:blipFill>
          <a:blip r:embed="rId15"/>
          <a:stretch>
            <a:fillRect/>
          </a:stretch>
        </p:blipFill>
        <p:spPr>
          <a:xfrm>
            <a:off x="11141244" y="27911143"/>
            <a:ext cx="9563955" cy="1825171"/>
          </a:xfrm>
          <a:prstGeom prst="rect">
            <a:avLst/>
          </a:prstGeom>
        </p:spPr>
      </p:pic>
      <p:pic>
        <p:nvPicPr>
          <p:cNvPr id="1060" name="Picture 1059">
            <a:extLst>
              <a:ext uri="{FF2B5EF4-FFF2-40B4-BE49-F238E27FC236}">
                <a16:creationId xmlns:a16="http://schemas.microsoft.com/office/drawing/2014/main" id="{EAA5CB0B-1D1E-8E10-9C02-9097897E4177}"/>
              </a:ext>
            </a:extLst>
          </p:cNvPr>
          <p:cNvPicPr>
            <a:picLocks noChangeAspect="1"/>
          </p:cNvPicPr>
          <p:nvPr/>
        </p:nvPicPr>
        <p:blipFill>
          <a:blip r:embed="rId16"/>
          <a:stretch>
            <a:fillRect/>
          </a:stretch>
        </p:blipFill>
        <p:spPr>
          <a:xfrm>
            <a:off x="20473550" y="24887039"/>
            <a:ext cx="1187140" cy="528126"/>
          </a:xfrm>
          <a:prstGeom prst="rect">
            <a:avLst/>
          </a:prstGeom>
        </p:spPr>
      </p:pic>
      <p:sp>
        <p:nvSpPr>
          <p:cNvPr id="1061" name="Text Placeholder 4">
            <a:extLst>
              <a:ext uri="{FF2B5EF4-FFF2-40B4-BE49-F238E27FC236}">
                <a16:creationId xmlns:a16="http://schemas.microsoft.com/office/drawing/2014/main" id="{2A7B0581-F0BF-89E7-9442-34F1031A10BE}"/>
              </a:ext>
            </a:extLst>
          </p:cNvPr>
          <p:cNvSpPr txBox="1">
            <a:spLocks/>
          </p:cNvSpPr>
          <p:nvPr/>
        </p:nvSpPr>
        <p:spPr>
          <a:xfrm>
            <a:off x="11128858" y="26662588"/>
            <a:ext cx="9223468" cy="1348039"/>
          </a:xfrm>
          <a:prstGeom prst="rect">
            <a:avLst/>
          </a:prstGeom>
        </p:spPr>
        <p:txBody>
          <a:bodyPr wrap="square" lIns="228589" tIns="228589" rIns="228589" bIns="228589" anchor="t" anchorCtr="0">
            <a:spAutoFit/>
          </a:bodyPr>
          <a:lstStyle>
            <a:lvl1pPr marL="0" indent="0" algn="l" defTabSz="4388900" rtl="0" eaLnBrk="1" latinLnBrk="0" hangingPunct="1">
              <a:spcBef>
                <a:spcPct val="20000"/>
              </a:spcBef>
              <a:buFont typeface="Arial" pitchFamily="34" charset="0"/>
              <a:buNone/>
              <a:defRPr sz="1800" kern="1200">
                <a:solidFill>
                  <a:schemeClr val="accent5">
                    <a:lumMod val="50000"/>
                  </a:schemeClr>
                </a:solidFill>
                <a:latin typeface="Century Gothic" panose="020B0502020202020204" pitchFamily="34" charset="0"/>
                <a:ea typeface="+mn-ea"/>
                <a:cs typeface="Times New Roman" pitchFamily="18" charset="0"/>
              </a:defRPr>
            </a:lvl1pPr>
            <a:lvl2pPr marL="1485825"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2pPr>
            <a:lvl3pPr marL="2057297"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3pPr>
            <a:lvl4pPr marL="2685916" indent="-628619"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4pPr>
            <a:lvl5pPr marL="3143093" indent="-457177"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pPr algn="ctr"/>
            <a:r>
              <a:rPr lang="en-US" sz="1800" b="1" dirty="0">
                <a:solidFill>
                  <a:schemeClr val="tx1"/>
                </a:solidFill>
                <a:latin typeface="Times New Roman" panose="02020603050405020304" pitchFamily="18" charset="0"/>
              </a:rPr>
              <a:t>Figure 6</a:t>
            </a:r>
            <a:r>
              <a:rPr lang="en-US" sz="1800" dirty="0">
                <a:solidFill>
                  <a:schemeClr val="tx1"/>
                </a:solidFill>
                <a:latin typeface="Times New Roman" panose="02020603050405020304" pitchFamily="18" charset="0"/>
              </a:rPr>
              <a:t>. Picture of seed starters after 1 week of seed planting; from soil : recycled glass (weight-to-weight) ratio, 100:0 to 0:100, and beach sand, in respective order.</a:t>
            </a:r>
            <a:endParaRPr lang="en-US" dirty="0">
              <a:latin typeface="Times New Roman" panose="02020603050405020304" pitchFamily="18" charset="0"/>
            </a:endParaRPr>
          </a:p>
          <a:p>
            <a:pPr algn="just"/>
            <a:r>
              <a:rPr lang="en-US" b="1" dirty="0">
                <a:solidFill>
                  <a:schemeClr val="tx1"/>
                </a:solidFill>
                <a:latin typeface="Times New Roman" panose="02020603050405020304" pitchFamily="18" charset="0"/>
              </a:rPr>
              <a:t> </a:t>
            </a:r>
            <a:r>
              <a:rPr lang="en-GB" sz="1800" dirty="0">
                <a:solidFill>
                  <a:srgbClr val="000000"/>
                </a:solidFill>
                <a:effectLst/>
                <a:latin typeface="Times New Roman" panose="02020603050405020304" pitchFamily="18" charset="0"/>
                <a:ea typeface="Calibri" panose="020F0502020204030204" pitchFamily="34" charset="0"/>
              </a:rPr>
              <a:t> </a:t>
            </a:r>
            <a:endParaRPr lang="en-US" dirty="0">
              <a:latin typeface="Times New Roman" panose="02020603050405020304" pitchFamily="18" charset="0"/>
            </a:endParaRPr>
          </a:p>
        </p:txBody>
      </p:sp>
      <p:pic>
        <p:nvPicPr>
          <p:cNvPr id="1065" name="Picture 1064" descr="A collage of people working in a field&#10;&#10;Description automatically generated">
            <a:extLst>
              <a:ext uri="{FF2B5EF4-FFF2-40B4-BE49-F238E27FC236}">
                <a16:creationId xmlns:a16="http://schemas.microsoft.com/office/drawing/2014/main" id="{00E0981E-F426-2E3D-2845-4CF628BEB7A6}"/>
              </a:ext>
            </a:extLst>
          </p:cNvPr>
          <p:cNvPicPr>
            <a:picLocks noChangeAspect="1"/>
          </p:cNvPicPr>
          <p:nvPr/>
        </p:nvPicPr>
        <p:blipFill>
          <a:blip r:embed="rId17"/>
          <a:stretch>
            <a:fillRect/>
          </a:stretch>
        </p:blipFill>
        <p:spPr>
          <a:xfrm>
            <a:off x="33436431" y="30064682"/>
            <a:ext cx="2260222" cy="1015640"/>
          </a:xfrm>
          <a:prstGeom prst="rect">
            <a:avLst/>
          </a:prstGeom>
        </p:spPr>
      </p:pic>
      <p:pic>
        <p:nvPicPr>
          <p:cNvPr id="1066" name="Picture 1065" descr="A logo with a person's head and text&#10;&#10;Description automatically generated">
            <a:extLst>
              <a:ext uri="{FF2B5EF4-FFF2-40B4-BE49-F238E27FC236}">
                <a16:creationId xmlns:a16="http://schemas.microsoft.com/office/drawing/2014/main" id="{EB099660-51AC-2064-5211-63D4D85AD93A}"/>
              </a:ext>
            </a:extLst>
          </p:cNvPr>
          <p:cNvPicPr>
            <a:picLocks noChangeAspect="1"/>
          </p:cNvPicPr>
          <p:nvPr/>
        </p:nvPicPr>
        <p:blipFill>
          <a:blip r:embed="rId18" cstate="print">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1919702" y="29674333"/>
            <a:ext cx="2143293" cy="1623707"/>
          </a:xfrm>
          <a:prstGeom prst="rect">
            <a:avLst/>
          </a:prstGeom>
        </p:spPr>
      </p:pic>
      <p:sp>
        <p:nvSpPr>
          <p:cNvPr id="1067" name="TextBox 18">
            <a:extLst>
              <a:ext uri="{FF2B5EF4-FFF2-40B4-BE49-F238E27FC236}">
                <a16:creationId xmlns:a16="http://schemas.microsoft.com/office/drawing/2014/main" id="{AF994EAA-AE50-242A-2C8B-D8BF04E93854}"/>
              </a:ext>
            </a:extLst>
          </p:cNvPr>
          <p:cNvSpPr txBox="1"/>
          <p:nvPr/>
        </p:nvSpPr>
        <p:spPr>
          <a:xfrm>
            <a:off x="22474840" y="18348621"/>
            <a:ext cx="4123077" cy="923330"/>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400"/>
            <a:r>
              <a:rPr lang="en-US" sz="1800" b="1" dirty="0">
                <a:solidFill>
                  <a:schemeClr val="tx1"/>
                </a:solidFill>
                <a:latin typeface="Times New Roman"/>
                <a:cs typeface="Times New Roman"/>
              </a:rPr>
              <a:t>Figure 9</a:t>
            </a:r>
            <a:r>
              <a:rPr lang="en-US" sz="1800" dirty="0">
                <a:solidFill>
                  <a:schemeClr val="tx1"/>
                </a:solidFill>
                <a:latin typeface="Times New Roman"/>
                <a:cs typeface="Times New Roman"/>
              </a:rPr>
              <a:t>. Graph of seed viability results for Bell Pepper vegetation, using a light table. </a:t>
            </a:r>
          </a:p>
        </p:txBody>
      </p:sp>
      <p:sp>
        <p:nvSpPr>
          <p:cNvPr id="1068" name="TextBox 18">
            <a:extLst>
              <a:ext uri="{FF2B5EF4-FFF2-40B4-BE49-F238E27FC236}">
                <a16:creationId xmlns:a16="http://schemas.microsoft.com/office/drawing/2014/main" id="{158850BB-A34D-3306-E5B6-53F30E806782}"/>
              </a:ext>
            </a:extLst>
          </p:cNvPr>
          <p:cNvSpPr txBox="1"/>
          <p:nvPr/>
        </p:nvSpPr>
        <p:spPr>
          <a:xfrm>
            <a:off x="22509832" y="14926904"/>
            <a:ext cx="4157215" cy="923330"/>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400"/>
            <a:r>
              <a:rPr lang="en-US" sz="1800" b="1" dirty="0">
                <a:solidFill>
                  <a:schemeClr val="tx1"/>
                </a:solidFill>
                <a:latin typeface="Times New Roman"/>
                <a:cs typeface="Times New Roman"/>
              </a:rPr>
              <a:t>Figure 8</a:t>
            </a:r>
            <a:r>
              <a:rPr lang="en-US" sz="1800" dirty="0">
                <a:solidFill>
                  <a:schemeClr val="tx1"/>
                </a:solidFill>
                <a:latin typeface="Times New Roman"/>
                <a:cs typeface="Times New Roman"/>
              </a:rPr>
              <a:t>. Graph of seed viability results for Jalapeno vegetation, using a light table. </a:t>
            </a:r>
          </a:p>
        </p:txBody>
      </p:sp>
      <p:sp>
        <p:nvSpPr>
          <p:cNvPr id="1069" name="TextBox 18">
            <a:extLst>
              <a:ext uri="{FF2B5EF4-FFF2-40B4-BE49-F238E27FC236}">
                <a16:creationId xmlns:a16="http://schemas.microsoft.com/office/drawing/2014/main" id="{FFB55D63-4AE6-D270-4A25-18E028FE2F48}"/>
              </a:ext>
            </a:extLst>
          </p:cNvPr>
          <p:cNvSpPr txBox="1"/>
          <p:nvPr/>
        </p:nvSpPr>
        <p:spPr>
          <a:xfrm>
            <a:off x="26877639" y="18354980"/>
            <a:ext cx="4155280" cy="923330"/>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400"/>
            <a:r>
              <a:rPr lang="en-US" sz="1800" b="1" dirty="0">
                <a:solidFill>
                  <a:schemeClr val="tx1"/>
                </a:solidFill>
                <a:latin typeface="Times New Roman"/>
                <a:cs typeface="Times New Roman"/>
              </a:rPr>
              <a:t>Figure 10</a:t>
            </a:r>
            <a:r>
              <a:rPr lang="en-US" sz="1800" dirty="0">
                <a:solidFill>
                  <a:schemeClr val="tx1"/>
                </a:solidFill>
                <a:latin typeface="Times New Roman"/>
                <a:cs typeface="Times New Roman"/>
              </a:rPr>
              <a:t>. Graph of seed viability results for Cilantro vegetation, using germination method. </a:t>
            </a:r>
          </a:p>
        </p:txBody>
      </p:sp>
      <p:sp>
        <p:nvSpPr>
          <p:cNvPr id="1070" name="TextBox 18">
            <a:extLst>
              <a:ext uri="{FF2B5EF4-FFF2-40B4-BE49-F238E27FC236}">
                <a16:creationId xmlns:a16="http://schemas.microsoft.com/office/drawing/2014/main" id="{C0A91722-5C3D-E6F0-10E6-C782E6206FAF}"/>
              </a:ext>
            </a:extLst>
          </p:cNvPr>
          <p:cNvSpPr txBox="1"/>
          <p:nvPr/>
        </p:nvSpPr>
        <p:spPr>
          <a:xfrm>
            <a:off x="22537590" y="23533276"/>
            <a:ext cx="7744642" cy="923330"/>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800" b="1" dirty="0">
                <a:solidFill>
                  <a:schemeClr val="tx1"/>
                </a:solidFill>
                <a:latin typeface="Times New Roman"/>
                <a:cs typeface="Times New Roman"/>
              </a:rPr>
              <a:t>Figure 11</a:t>
            </a:r>
            <a:r>
              <a:rPr lang="en-US" sz="1800" dirty="0">
                <a:solidFill>
                  <a:schemeClr val="tx1"/>
                </a:solidFill>
                <a:latin typeface="Times New Roman"/>
                <a:cs typeface="Times New Roman"/>
              </a:rPr>
              <a:t>. Comparative graph of N, P, K  levels in soil media showing results for soil : recycled glass (weight-to-weight) ratios, 100:0 to 0:100 &amp; beach sand, in respective order.</a:t>
            </a:r>
          </a:p>
        </p:txBody>
      </p:sp>
      <p:pic>
        <p:nvPicPr>
          <p:cNvPr id="1074" name="Picture 1073" descr="A green plant with roots&#10;&#10;Description automatically generated">
            <a:extLst>
              <a:ext uri="{FF2B5EF4-FFF2-40B4-BE49-F238E27FC236}">
                <a16:creationId xmlns:a16="http://schemas.microsoft.com/office/drawing/2014/main" id="{2046DB68-E19F-9818-E35F-6085655FCDED}"/>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392774" y="16660052"/>
            <a:ext cx="8168893" cy="2524414"/>
          </a:xfrm>
          <a:prstGeom prst="rect">
            <a:avLst/>
          </a:prstGeom>
          <a:ln>
            <a:solidFill>
              <a:schemeClr val="tx1"/>
            </a:solidFill>
          </a:ln>
        </p:spPr>
      </p:pic>
      <p:pic>
        <p:nvPicPr>
          <p:cNvPr id="1075" name="Picture 1074" descr="A table of numbers with a number in the middle&#10;&#10;Description automatically generated with medium confidence">
            <a:extLst>
              <a:ext uri="{FF2B5EF4-FFF2-40B4-BE49-F238E27FC236}">
                <a16:creationId xmlns:a16="http://schemas.microsoft.com/office/drawing/2014/main" id="{81613FA3-235E-B918-3F6E-22DF305E9084}"/>
              </a:ext>
            </a:extLst>
          </p:cNvPr>
          <p:cNvPicPr>
            <a:picLocks noChangeAspect="1"/>
          </p:cNvPicPr>
          <p:nvPr/>
        </p:nvPicPr>
        <p:blipFill>
          <a:blip r:embed="rId21"/>
          <a:stretch>
            <a:fillRect/>
          </a:stretch>
        </p:blipFill>
        <p:spPr>
          <a:xfrm>
            <a:off x="11210697" y="20560916"/>
            <a:ext cx="5246175" cy="2460602"/>
          </a:xfrm>
          <a:prstGeom prst="rect">
            <a:avLst/>
          </a:prstGeom>
          <a:ln>
            <a:solidFill>
              <a:schemeClr val="bg1"/>
            </a:solidFill>
          </a:ln>
        </p:spPr>
      </p:pic>
      <p:pic>
        <p:nvPicPr>
          <p:cNvPr id="1076" name="Picture 1075" descr="A group of pots of soil&#10;&#10;Description automatically generated">
            <a:extLst>
              <a:ext uri="{FF2B5EF4-FFF2-40B4-BE49-F238E27FC236}">
                <a16:creationId xmlns:a16="http://schemas.microsoft.com/office/drawing/2014/main" id="{70D30EA6-E373-A3EA-3AE1-4CC023C96599}"/>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t="19871"/>
          <a:stretch/>
        </p:blipFill>
        <p:spPr>
          <a:xfrm>
            <a:off x="17405286" y="20495355"/>
            <a:ext cx="4019826" cy="2497590"/>
          </a:xfrm>
          <a:prstGeom prst="rect">
            <a:avLst/>
          </a:prstGeom>
        </p:spPr>
      </p:pic>
      <p:sp>
        <p:nvSpPr>
          <p:cNvPr id="1077" name="Right Brace 1076">
            <a:extLst>
              <a:ext uri="{FF2B5EF4-FFF2-40B4-BE49-F238E27FC236}">
                <a16:creationId xmlns:a16="http://schemas.microsoft.com/office/drawing/2014/main" id="{9D32AA93-7B42-D815-A3BB-D1E1DCF75698}"/>
              </a:ext>
            </a:extLst>
          </p:cNvPr>
          <p:cNvSpPr/>
          <p:nvPr/>
        </p:nvSpPr>
        <p:spPr>
          <a:xfrm>
            <a:off x="16522273" y="20334691"/>
            <a:ext cx="636695" cy="2913052"/>
          </a:xfrm>
          <a:prstGeom prst="rightBrace">
            <a:avLst>
              <a:gd name="adj1" fmla="val 8333"/>
              <a:gd name="adj2" fmla="val 49472"/>
            </a:avLst>
          </a:prstGeom>
          <a:noFill/>
          <a:ln w="3175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dirty="0">
              <a:ln w="0"/>
              <a:effectLst>
                <a:outerShdw blurRad="38100" dist="19050" dir="2700000" algn="tl" rotWithShape="0">
                  <a:schemeClr val="dk1">
                    <a:alpha val="40000"/>
                  </a:schemeClr>
                </a:outerShdw>
              </a:effectLst>
            </a:endParaRPr>
          </a:p>
        </p:txBody>
      </p:sp>
      <p:sp>
        <p:nvSpPr>
          <p:cNvPr id="1078" name="TextBox 7">
            <a:extLst>
              <a:ext uri="{FF2B5EF4-FFF2-40B4-BE49-F238E27FC236}">
                <a16:creationId xmlns:a16="http://schemas.microsoft.com/office/drawing/2014/main" id="{CFE1CE61-E7C2-80EB-89D9-33A3B6694DC8}"/>
              </a:ext>
            </a:extLst>
          </p:cNvPr>
          <p:cNvSpPr txBox="1"/>
          <p:nvPr/>
        </p:nvSpPr>
        <p:spPr>
          <a:xfrm>
            <a:off x="11138916" y="23102310"/>
            <a:ext cx="5509774" cy="646331"/>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800" b="1" dirty="0">
                <a:solidFill>
                  <a:schemeClr val="tx1"/>
                </a:solidFill>
                <a:latin typeface="Times New Roman" panose="02020603050405020304" pitchFamily="18" charset="0"/>
                <a:ea typeface="Batang" panose="02030600000101010101" pitchFamily="18" charset="-127"/>
                <a:cs typeface="Times New Roman" panose="02020603050405020304" pitchFamily="18" charset="0"/>
              </a:rPr>
              <a:t>Table 1</a:t>
            </a:r>
            <a:r>
              <a:rPr lang="en-US" sz="1800" dirty="0">
                <a:solidFill>
                  <a:schemeClr val="tx1"/>
                </a:solidFill>
                <a:latin typeface="Times New Roman" panose="02020603050405020304" pitchFamily="18" charset="0"/>
                <a:ea typeface="Batang" panose="02030600000101010101" pitchFamily="18" charset="-127"/>
                <a:cs typeface="Times New Roman" panose="02020603050405020304" pitchFamily="18" charset="0"/>
              </a:rPr>
              <a:t>. Soil-to-recycled glass (weight-to-weight) ratios</a:t>
            </a:r>
            <a:r>
              <a:rPr lang="en-US" sz="1800" dirty="0">
                <a:solidFill>
                  <a:schemeClr val="tx1"/>
                </a:solidFill>
                <a:latin typeface="Times New Roman" panose="02020603050405020304" pitchFamily="18" charset="0"/>
                <a:cs typeface="Times New Roman" panose="02020603050405020304" pitchFamily="18" charset="0"/>
              </a:rPr>
              <a:t>. </a:t>
            </a:r>
          </a:p>
          <a:p>
            <a:pPr algn="ctr"/>
            <a:endParaRPr lang="en-US" sz="1800" dirty="0">
              <a:latin typeface="Times New Roman" panose="02020603050405020304" pitchFamily="18" charset="0"/>
              <a:cs typeface="Times New Roman" panose="02020603050405020304" pitchFamily="18" charset="0"/>
            </a:endParaRPr>
          </a:p>
        </p:txBody>
      </p:sp>
      <p:sp>
        <p:nvSpPr>
          <p:cNvPr id="1079" name="TextBox 180">
            <a:extLst>
              <a:ext uri="{FF2B5EF4-FFF2-40B4-BE49-F238E27FC236}">
                <a16:creationId xmlns:a16="http://schemas.microsoft.com/office/drawing/2014/main" id="{668DEB66-6839-B501-8CB6-7D85C0FFE262}"/>
              </a:ext>
            </a:extLst>
          </p:cNvPr>
          <p:cNvSpPr txBox="1"/>
          <p:nvPr/>
        </p:nvSpPr>
        <p:spPr>
          <a:xfrm>
            <a:off x="17349961" y="23010197"/>
            <a:ext cx="4155920" cy="677108"/>
          </a:xfrm>
          <a:prstGeom prst="rect">
            <a:avLst/>
          </a:prstGeom>
          <a:noFill/>
        </p:spPr>
        <p:txBody>
          <a:bodyPr wrap="square" lIns="121920" tIns="60960" rIns="121920" bIns="6096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a:latin typeface="Times New Roman" panose="02020603050405020304" pitchFamily="18" charset="0"/>
                <a:cs typeface="Times New Roman" panose="02020603050405020304" pitchFamily="18" charset="0"/>
              </a:rPr>
              <a:t>Figure 5.</a:t>
            </a:r>
            <a:r>
              <a:rPr lang="en-US" dirty="0">
                <a:latin typeface="Times New Roman" panose="02020603050405020304" pitchFamily="18" charset="0"/>
                <a:cs typeface="Times New Roman" panose="02020603050405020304" pitchFamily="18" charset="0"/>
              </a:rPr>
              <a:t> Picture of results after transplanting seedlings</a:t>
            </a:r>
            <a:endParaRPr lang="en-US" dirty="0"/>
          </a:p>
        </p:txBody>
      </p:sp>
      <p:sp>
        <p:nvSpPr>
          <p:cNvPr id="1085" name="TextBox 18">
            <a:extLst>
              <a:ext uri="{FF2B5EF4-FFF2-40B4-BE49-F238E27FC236}">
                <a16:creationId xmlns:a16="http://schemas.microsoft.com/office/drawing/2014/main" id="{AC9908EC-16F7-D964-D7B0-4663A39256BD}"/>
              </a:ext>
            </a:extLst>
          </p:cNvPr>
          <p:cNvSpPr txBox="1"/>
          <p:nvPr/>
        </p:nvSpPr>
        <p:spPr>
          <a:xfrm>
            <a:off x="22474840" y="29562856"/>
            <a:ext cx="7517490" cy="923330"/>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800" b="1" dirty="0">
                <a:solidFill>
                  <a:schemeClr val="tx1"/>
                </a:solidFill>
                <a:latin typeface="Times New Roman"/>
                <a:cs typeface="Times New Roman"/>
              </a:rPr>
              <a:t>Figure 12</a:t>
            </a:r>
            <a:r>
              <a:rPr lang="en-US" sz="1800" dirty="0">
                <a:solidFill>
                  <a:schemeClr val="tx1"/>
                </a:solidFill>
                <a:latin typeface="Times New Roman"/>
                <a:cs typeface="Times New Roman"/>
              </a:rPr>
              <a:t>. Comparative graph of Cilantro growth rate over a 3-week course showing results for </a:t>
            </a:r>
            <a:r>
              <a:rPr lang="en-US" sz="1800" dirty="0" err="1">
                <a:solidFill>
                  <a:schemeClr val="tx1"/>
                </a:solidFill>
                <a:latin typeface="Times New Roman"/>
                <a:cs typeface="Times New Roman"/>
              </a:rPr>
              <a:t>Soil:Recycled</a:t>
            </a:r>
            <a:r>
              <a:rPr lang="en-US" sz="1800" dirty="0">
                <a:solidFill>
                  <a:schemeClr val="tx1"/>
                </a:solidFill>
                <a:latin typeface="Times New Roman"/>
                <a:cs typeface="Times New Roman"/>
              </a:rPr>
              <a:t> glass (weight-to-weight) ratios, 100:0 to 0:100 &amp; beach sand, in respective order.</a:t>
            </a:r>
          </a:p>
        </p:txBody>
      </p:sp>
      <p:graphicFrame>
        <p:nvGraphicFramePr>
          <p:cNvPr id="1088" name="Chart 1087">
            <a:extLst>
              <a:ext uri="{FF2B5EF4-FFF2-40B4-BE49-F238E27FC236}">
                <a16:creationId xmlns:a16="http://schemas.microsoft.com/office/drawing/2014/main" id="{EAA4B67D-3F34-8F00-3C9C-8B2C9F834261}"/>
              </a:ext>
            </a:extLst>
          </p:cNvPr>
          <p:cNvGraphicFramePr>
            <a:graphicFrameLocks/>
          </p:cNvGraphicFramePr>
          <p:nvPr>
            <p:extLst>
              <p:ext uri="{D42A27DB-BD31-4B8C-83A1-F6EECF244321}">
                <p14:modId xmlns:p14="http://schemas.microsoft.com/office/powerpoint/2010/main" val="3668760760"/>
              </p:ext>
            </p:extLst>
          </p:nvPr>
        </p:nvGraphicFramePr>
        <p:xfrm>
          <a:off x="34420073" y="5232409"/>
          <a:ext cx="5925602" cy="4188674"/>
        </p:xfrm>
        <a:graphic>
          <a:graphicData uri="http://schemas.openxmlformats.org/drawingml/2006/chart">
            <c:chart xmlns:c="http://schemas.openxmlformats.org/drawingml/2006/chart" xmlns:r="http://schemas.openxmlformats.org/officeDocument/2006/relationships" r:id="rId23"/>
          </a:graphicData>
        </a:graphic>
      </p:graphicFrame>
      <p:pic>
        <p:nvPicPr>
          <p:cNvPr id="1094" name="Picture 1093">
            <a:extLst>
              <a:ext uri="{FF2B5EF4-FFF2-40B4-BE49-F238E27FC236}">
                <a16:creationId xmlns:a16="http://schemas.microsoft.com/office/drawing/2014/main" id="{63D9DC53-23BB-FDAD-2101-9A47FB47478B}"/>
              </a:ext>
            </a:extLst>
          </p:cNvPr>
          <p:cNvPicPr>
            <a:picLocks noChangeAspect="1"/>
          </p:cNvPicPr>
          <p:nvPr/>
        </p:nvPicPr>
        <p:blipFill>
          <a:blip r:embed="rId24"/>
          <a:stretch>
            <a:fillRect/>
          </a:stretch>
        </p:blipFill>
        <p:spPr>
          <a:xfrm>
            <a:off x="22537590" y="24825798"/>
            <a:ext cx="7454740" cy="4679673"/>
          </a:xfrm>
          <a:prstGeom prst="rect">
            <a:avLst/>
          </a:prstGeom>
        </p:spPr>
      </p:pic>
      <p:pic>
        <p:nvPicPr>
          <p:cNvPr id="1096" name="Picture 1095">
            <a:extLst>
              <a:ext uri="{FF2B5EF4-FFF2-40B4-BE49-F238E27FC236}">
                <a16:creationId xmlns:a16="http://schemas.microsoft.com/office/drawing/2014/main" id="{48DCEEF2-03BE-A949-4FBC-68C59CB8555B}"/>
              </a:ext>
            </a:extLst>
          </p:cNvPr>
          <p:cNvPicPr>
            <a:picLocks noChangeAspect="1"/>
          </p:cNvPicPr>
          <p:nvPr/>
        </p:nvPicPr>
        <p:blipFill>
          <a:blip r:embed="rId25"/>
          <a:stretch>
            <a:fillRect/>
          </a:stretch>
        </p:blipFill>
        <p:spPr>
          <a:xfrm>
            <a:off x="22509832" y="19649688"/>
            <a:ext cx="7772400" cy="3803262"/>
          </a:xfrm>
          <a:prstGeom prst="rect">
            <a:avLst/>
          </a:prstGeom>
          <a:ln>
            <a:solidFill>
              <a:schemeClr val="bg1">
                <a:lumMod val="95000"/>
              </a:schemeClr>
            </a:solidFill>
          </a:ln>
        </p:spPr>
      </p:pic>
      <p:sp>
        <p:nvSpPr>
          <p:cNvPr id="1097" name="TextBox 18">
            <a:extLst>
              <a:ext uri="{FF2B5EF4-FFF2-40B4-BE49-F238E27FC236}">
                <a16:creationId xmlns:a16="http://schemas.microsoft.com/office/drawing/2014/main" id="{B61E7DCE-3283-970B-674A-A7B7D5FAA6D7}"/>
              </a:ext>
            </a:extLst>
          </p:cNvPr>
          <p:cNvSpPr txBox="1"/>
          <p:nvPr/>
        </p:nvSpPr>
        <p:spPr>
          <a:xfrm>
            <a:off x="34420072" y="9463453"/>
            <a:ext cx="5925603" cy="923330"/>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800" b="1" dirty="0">
                <a:solidFill>
                  <a:schemeClr val="tx1"/>
                </a:solidFill>
                <a:latin typeface="Times New Roman"/>
                <a:cs typeface="Times New Roman"/>
              </a:rPr>
              <a:t>Figure 13</a:t>
            </a:r>
            <a:r>
              <a:rPr lang="en-US" sz="1800" dirty="0">
                <a:solidFill>
                  <a:schemeClr val="tx1"/>
                </a:solidFill>
                <a:latin typeface="Times New Roman"/>
                <a:cs typeface="Times New Roman"/>
              </a:rPr>
              <a:t>. Graph of Cilantro plant yield showing results for </a:t>
            </a:r>
            <a:r>
              <a:rPr lang="en-US" sz="1800" dirty="0" err="1">
                <a:solidFill>
                  <a:schemeClr val="tx1"/>
                </a:solidFill>
                <a:latin typeface="Times New Roman"/>
                <a:cs typeface="Times New Roman"/>
              </a:rPr>
              <a:t>Soil:Recycled</a:t>
            </a:r>
            <a:r>
              <a:rPr lang="en-US" sz="1800" dirty="0">
                <a:solidFill>
                  <a:schemeClr val="tx1"/>
                </a:solidFill>
                <a:latin typeface="Times New Roman"/>
                <a:cs typeface="Times New Roman"/>
              </a:rPr>
              <a:t> glass (weight-to-weight) ratios, 100:0 to 0:100 &amp; beach sand, in respective order.</a:t>
            </a:r>
          </a:p>
        </p:txBody>
      </p:sp>
      <p:graphicFrame>
        <p:nvGraphicFramePr>
          <p:cNvPr id="1101" name="Chart 1100">
            <a:extLst>
              <a:ext uri="{FF2B5EF4-FFF2-40B4-BE49-F238E27FC236}">
                <a16:creationId xmlns:a16="http://schemas.microsoft.com/office/drawing/2014/main" id="{A64E7153-C1FA-22D4-C654-E8238E3DF4FB}"/>
              </a:ext>
            </a:extLst>
          </p:cNvPr>
          <p:cNvGraphicFramePr>
            <a:graphicFrameLocks/>
          </p:cNvGraphicFramePr>
          <p:nvPr>
            <p:extLst>
              <p:ext uri="{D42A27DB-BD31-4B8C-83A1-F6EECF244321}">
                <p14:modId xmlns:p14="http://schemas.microsoft.com/office/powerpoint/2010/main" val="1798538989"/>
              </p:ext>
            </p:extLst>
          </p:nvPr>
        </p:nvGraphicFramePr>
        <p:xfrm>
          <a:off x="26877639" y="16014068"/>
          <a:ext cx="4123077" cy="2332632"/>
        </p:xfrm>
        <a:graphic>
          <a:graphicData uri="http://schemas.openxmlformats.org/drawingml/2006/chart">
            <c:chart xmlns:c="http://schemas.openxmlformats.org/drawingml/2006/chart" xmlns:r="http://schemas.openxmlformats.org/officeDocument/2006/relationships" r:id="rId26"/>
          </a:graphicData>
        </a:graphic>
      </p:graphicFrame>
      <p:graphicFrame>
        <p:nvGraphicFramePr>
          <p:cNvPr id="1102" name="Chart 1101">
            <a:extLst>
              <a:ext uri="{FF2B5EF4-FFF2-40B4-BE49-F238E27FC236}">
                <a16:creationId xmlns:a16="http://schemas.microsoft.com/office/drawing/2014/main" id="{43099530-CF39-7DD8-33C0-5DCD48116F51}"/>
              </a:ext>
            </a:extLst>
          </p:cNvPr>
          <p:cNvGraphicFramePr>
            <a:graphicFrameLocks/>
          </p:cNvGraphicFramePr>
          <p:nvPr>
            <p:extLst>
              <p:ext uri="{D42A27DB-BD31-4B8C-83A1-F6EECF244321}">
                <p14:modId xmlns:p14="http://schemas.microsoft.com/office/powerpoint/2010/main" val="2313365026"/>
              </p:ext>
            </p:extLst>
          </p:nvPr>
        </p:nvGraphicFramePr>
        <p:xfrm>
          <a:off x="22477390" y="16011328"/>
          <a:ext cx="4123077" cy="2329013"/>
        </p:xfrm>
        <a:graphic>
          <a:graphicData uri="http://schemas.openxmlformats.org/drawingml/2006/chart">
            <c:chart xmlns:c="http://schemas.openxmlformats.org/drawingml/2006/chart" xmlns:r="http://schemas.openxmlformats.org/officeDocument/2006/relationships" r:id="rId27"/>
          </a:graphicData>
        </a:graphic>
      </p:graphicFrame>
      <p:graphicFrame>
        <p:nvGraphicFramePr>
          <p:cNvPr id="1103" name="Chart 1102">
            <a:extLst>
              <a:ext uri="{FF2B5EF4-FFF2-40B4-BE49-F238E27FC236}">
                <a16:creationId xmlns:a16="http://schemas.microsoft.com/office/drawing/2014/main" id="{D6D053C7-3199-3535-9E7F-1021C4C7D6AD}"/>
              </a:ext>
            </a:extLst>
          </p:cNvPr>
          <p:cNvGraphicFramePr>
            <a:graphicFrameLocks/>
          </p:cNvGraphicFramePr>
          <p:nvPr>
            <p:extLst>
              <p:ext uri="{D42A27DB-BD31-4B8C-83A1-F6EECF244321}">
                <p14:modId xmlns:p14="http://schemas.microsoft.com/office/powerpoint/2010/main" val="3063514692"/>
              </p:ext>
            </p:extLst>
          </p:nvPr>
        </p:nvGraphicFramePr>
        <p:xfrm>
          <a:off x="22537590" y="12559907"/>
          <a:ext cx="4078363" cy="2329013"/>
        </p:xfrm>
        <a:graphic>
          <a:graphicData uri="http://schemas.openxmlformats.org/drawingml/2006/chart">
            <c:chart xmlns:c="http://schemas.openxmlformats.org/drawingml/2006/chart" xmlns:r="http://schemas.openxmlformats.org/officeDocument/2006/relationships" r:id="rId28"/>
          </a:graphicData>
        </a:graphic>
      </p:graphicFrame>
      <p:sp>
        <p:nvSpPr>
          <p:cNvPr id="12" name="Text Placeholder 10">
            <a:extLst>
              <a:ext uri="{FF2B5EF4-FFF2-40B4-BE49-F238E27FC236}">
                <a16:creationId xmlns:a16="http://schemas.microsoft.com/office/drawing/2014/main" id="{0982C291-75F1-CFB0-BDFD-D61BD0C62775}"/>
              </a:ext>
            </a:extLst>
          </p:cNvPr>
          <p:cNvSpPr txBox="1">
            <a:spLocks/>
          </p:cNvSpPr>
          <p:nvPr/>
        </p:nvSpPr>
        <p:spPr>
          <a:xfrm>
            <a:off x="33144632" y="16451214"/>
            <a:ext cx="10047018" cy="800211"/>
          </a:xfrm>
          <a:prstGeom prst="rect">
            <a:avLst/>
          </a:prstGeom>
          <a:noFill/>
        </p:spPr>
        <p:txBody>
          <a:bodyPr wrap="square" lIns="91436" tIns="91436" rIns="91436" bIns="91436" anchor="ctr" anchorCtr="0">
            <a:spAutoFit/>
          </a:bodyPr>
          <a:lstStyle>
            <a:lvl1pPr marL="0" indent="0" algn="l" defTabSz="4388900" rtl="0" eaLnBrk="1" latinLnBrk="0" hangingPunct="1">
              <a:spcBef>
                <a:spcPct val="20000"/>
              </a:spcBef>
              <a:buClr>
                <a:schemeClr val="accent1"/>
              </a:buClr>
              <a:buSzPct val="100000"/>
              <a:buFont typeface="Wingdings" pitchFamily="2" charset="2"/>
              <a:buNone/>
              <a:defRPr sz="3700" b="1" u="sng" kern="1200" baseline="0">
                <a:solidFill>
                  <a:schemeClr val="accent1"/>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pPr algn="ctr"/>
            <a:r>
              <a:rPr lang="en-US" sz="4000" dirty="0">
                <a:latin typeface="Times New Roman" panose="02020603050405020304" pitchFamily="18" charset="0"/>
                <a:cs typeface="Times New Roman" panose="02020603050405020304" pitchFamily="18" charset="0"/>
              </a:rPr>
              <a:t>ONGOING RESEARCH</a:t>
            </a:r>
          </a:p>
        </p:txBody>
      </p:sp>
      <p:sp>
        <p:nvSpPr>
          <p:cNvPr id="14" name="TextBox 13">
            <a:extLst>
              <a:ext uri="{FF2B5EF4-FFF2-40B4-BE49-F238E27FC236}">
                <a16:creationId xmlns:a16="http://schemas.microsoft.com/office/drawing/2014/main" id="{71ED725F-E29C-013D-C83D-751316076208}"/>
              </a:ext>
            </a:extLst>
          </p:cNvPr>
          <p:cNvSpPr txBox="1"/>
          <p:nvPr/>
        </p:nvSpPr>
        <p:spPr>
          <a:xfrm>
            <a:off x="33662912" y="17516448"/>
            <a:ext cx="9179888" cy="5262979"/>
          </a:xfrm>
          <a:prstGeom prst="rect">
            <a:avLst/>
          </a:prstGeom>
          <a:noFill/>
        </p:spPr>
        <p:txBody>
          <a:bodyPr wrap="square" lIns="91440" tIns="45720" rIns="91440" bIns="45720" anchor="t">
            <a:spAutoFit/>
          </a:bodyPr>
          <a:lstStyle/>
          <a:p>
            <a:pPr marL="457200" indent="-457200" algn="just">
              <a:buAutoNum type="arabicPeriod"/>
            </a:pPr>
            <a:r>
              <a:rPr lang="en-US" sz="2400" b="1" dirty="0">
                <a:latin typeface="Times New Roman"/>
                <a:cs typeface="Times New Roman"/>
              </a:rPr>
              <a:t>Examine the nutrient level of the cultivated vegetables </a:t>
            </a:r>
            <a:r>
              <a:rPr lang="en-US" sz="2400" dirty="0">
                <a:latin typeface="Times New Roman"/>
                <a:cs typeface="Times New Roman"/>
              </a:rPr>
              <a:t>to determine what medium yields higher nutritional value.</a:t>
            </a:r>
          </a:p>
          <a:p>
            <a:pPr algn="just"/>
            <a:r>
              <a:rPr lang="en-US" sz="2400" b="1" dirty="0">
                <a:latin typeface="Times New Roman"/>
                <a:cs typeface="Times New Roman"/>
              </a:rPr>
              <a:t>2.</a:t>
            </a:r>
            <a:r>
              <a:rPr lang="en-US" sz="2400" b="1" i="0" u="none" strike="noStrike" dirty="0">
                <a:solidFill>
                  <a:srgbClr val="374151"/>
                </a:solidFill>
                <a:effectLst/>
                <a:latin typeface="Times New Roman"/>
                <a:cs typeface="Times New Roman"/>
              </a:rPr>
              <a:t> </a:t>
            </a:r>
            <a:r>
              <a:rPr lang="en-US" sz="2400" b="1" dirty="0">
                <a:latin typeface="Times New Roman"/>
                <a:cs typeface="Times New Roman"/>
              </a:rPr>
              <a:t>Determine if substitution of soil for recycled glass material </a:t>
            </a:r>
            <a:r>
              <a:rPr lang="en-US" sz="2400" dirty="0">
                <a:latin typeface="Times New Roman"/>
                <a:cs typeface="Times New Roman"/>
              </a:rPr>
              <a:t>is viable for crop production. </a:t>
            </a:r>
          </a:p>
          <a:p>
            <a:pPr algn="just"/>
            <a:r>
              <a:rPr lang="en-US" sz="2400" b="1" dirty="0">
                <a:latin typeface="Times New Roman"/>
                <a:cs typeface="Times New Roman"/>
              </a:rPr>
              <a:t>3. Investigate environmental applications </a:t>
            </a:r>
            <a:r>
              <a:rPr lang="en-US" sz="2400" dirty="0">
                <a:latin typeface="Times New Roman"/>
                <a:cs typeface="Times New Roman"/>
              </a:rPr>
              <a:t>of research findings at a local level. </a:t>
            </a:r>
          </a:p>
          <a:p>
            <a:pPr algn="just"/>
            <a:r>
              <a:rPr lang="en-US" sz="2400" b="1" dirty="0">
                <a:solidFill>
                  <a:srgbClr val="374151"/>
                </a:solidFill>
                <a:latin typeface="Times New Roman"/>
                <a:cs typeface="Times New Roman"/>
              </a:rPr>
              <a:t>4.</a:t>
            </a:r>
            <a:r>
              <a:rPr lang="en-US" sz="2400" b="1" dirty="0">
                <a:latin typeface="Times New Roman"/>
                <a:cs typeface="Times New Roman"/>
              </a:rPr>
              <a:t> Analyzing primary root growth </a:t>
            </a:r>
            <a:r>
              <a:rPr lang="en-US" sz="2400" dirty="0">
                <a:latin typeface="Times New Roman"/>
                <a:cs typeface="Times New Roman"/>
              </a:rPr>
              <a:t>provides insights into the plants' foundational support through the examination of primary root growth, essential for nutrient uptake and overall stability.</a:t>
            </a:r>
          </a:p>
          <a:p>
            <a:pPr algn="just"/>
            <a:r>
              <a:rPr lang="en-US" sz="2400" b="1" dirty="0">
                <a:solidFill>
                  <a:srgbClr val="374151"/>
                </a:solidFill>
                <a:latin typeface="Times New Roman" panose="02020603050405020304" pitchFamily="18" charset="0"/>
                <a:cs typeface="Times New Roman" panose="02020603050405020304" pitchFamily="18" charset="0"/>
              </a:rPr>
              <a:t>5. </a:t>
            </a:r>
            <a:r>
              <a:rPr lang="en-US" sz="2400" b="1" dirty="0">
                <a:latin typeface="Times New Roman" panose="02020603050405020304" pitchFamily="18" charset="0"/>
                <a:cs typeface="Times New Roman" panose="02020603050405020304" pitchFamily="18" charset="0"/>
              </a:rPr>
              <a:t>Investigating the plants' resilience to environmental stressors</a:t>
            </a:r>
            <a:r>
              <a:rPr lang="en-US" sz="2400" dirty="0">
                <a:latin typeface="Times New Roman" panose="02020603050405020304" pitchFamily="18" charset="0"/>
                <a:cs typeface="Times New Roman" panose="02020603050405020304" pitchFamily="18" charset="0"/>
              </a:rPr>
              <a:t>, a key factor in sustainable agricultural practices.</a:t>
            </a:r>
          </a:p>
          <a:p>
            <a:pPr algn="just"/>
            <a:endParaRPr lang="en-US" sz="2400" dirty="0">
              <a:solidFill>
                <a:srgbClr val="374151"/>
              </a:solidFill>
              <a:latin typeface="Times New Roman" panose="02020603050405020304" pitchFamily="18" charset="0"/>
              <a:cs typeface="Times New Roman" panose="02020603050405020304" pitchFamily="18" charset="0"/>
            </a:endParaRPr>
          </a:p>
          <a:p>
            <a:pPr algn="just"/>
            <a:endParaRPr lang="en-US" sz="2400" dirty="0">
              <a:latin typeface="Times New Roman" panose="02020603050405020304" pitchFamily="18" charset="0"/>
              <a:cs typeface="Times New Roman" panose="02020603050405020304" pitchFamily="18" charset="0"/>
            </a:endParaRPr>
          </a:p>
          <a:p>
            <a:pPr algn="just"/>
            <a:endParaRPr lang="en-US" sz="2400"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A3AF6010-C4FE-19E3-7C55-890AD083ED5C}"/>
              </a:ext>
            </a:extLst>
          </p:cNvPr>
          <p:cNvSpPr txBox="1"/>
          <p:nvPr/>
        </p:nvSpPr>
        <p:spPr>
          <a:xfrm>
            <a:off x="35768303" y="28622043"/>
            <a:ext cx="6500326" cy="2708434"/>
          </a:xfrm>
          <a:prstGeom prst="rect">
            <a:avLst/>
          </a:prstGeom>
          <a:noFill/>
        </p:spPr>
        <p:txBody>
          <a:bodyPr wrap="square" rtlCol="0">
            <a:spAutoFit/>
          </a:bodyPr>
          <a:lstStyle/>
          <a:p>
            <a:pPr marL="285750" indent="-285750" defTabSz="630936">
              <a:spcAft>
                <a:spcPts val="600"/>
              </a:spcAft>
              <a:buFont typeface="Arial" panose="020B0604020202020204" pitchFamily="34" charset="0"/>
              <a:buChar char="•"/>
            </a:pPr>
            <a:r>
              <a:rPr lang="en-US" sz="1800" dirty="0">
                <a:latin typeface="Times New Roman"/>
                <a:cs typeface="Times New Roman"/>
              </a:rPr>
              <a:t>This work was supported by the National Science Foundation Convergence Accelerator Program through Award #2230769</a:t>
            </a:r>
            <a:r>
              <a:rPr lang="en-US" sz="1800" dirty="0">
                <a:solidFill>
                  <a:srgbClr val="000000"/>
                </a:solidFill>
                <a:latin typeface="Times New Roman"/>
                <a:cs typeface="Times New Roman"/>
              </a:rPr>
              <a:t>.</a:t>
            </a:r>
          </a:p>
          <a:p>
            <a:pPr defTabSz="630936">
              <a:spcAft>
                <a:spcPts val="600"/>
              </a:spcAft>
            </a:pPr>
            <a:endParaRPr lang="en-US" sz="1800" dirty="0">
              <a:latin typeface="Times New Roman"/>
              <a:cs typeface="Times New Roman"/>
            </a:endParaRPr>
          </a:p>
          <a:p>
            <a:pPr marL="285750" indent="-285750">
              <a:buFont typeface="Arial" panose="020B0604020202020204" pitchFamily="34" charset="0"/>
              <a:buChar char="•"/>
            </a:pPr>
            <a:r>
              <a:rPr lang="en-US" sz="1800" kern="1200" dirty="0">
                <a:latin typeface="Times New Roman"/>
                <a:cs typeface="Times New Roman"/>
              </a:rPr>
              <a:t>This work is supported by Empowering Future Agricultural Scientists: food security and climate change research experiences for undergraduate students. EFAS-REEU, grant no. 2016-67032- 25013, from the USDA National Institute of Food and Agriculture.</a:t>
            </a:r>
          </a:p>
          <a:p>
            <a:pPr marL="285750" indent="-285750">
              <a:buFont typeface="Arial" panose="020B0604020202020204" pitchFamily="34" charset="0"/>
              <a:buChar char="•"/>
            </a:pPr>
            <a:endParaRPr lang="en-US" sz="1600" dirty="0">
              <a:latin typeface="Times New Roman" panose="02020603050405020304" pitchFamily="18" charset="0"/>
              <a:cs typeface="Times New Roman" panose="02020603050405020304" pitchFamily="18" charset="0"/>
            </a:endParaRPr>
          </a:p>
        </p:txBody>
      </p:sp>
      <p:pic>
        <p:nvPicPr>
          <p:cNvPr id="25" name="Picture 24">
            <a:extLst>
              <a:ext uri="{FF2B5EF4-FFF2-40B4-BE49-F238E27FC236}">
                <a16:creationId xmlns:a16="http://schemas.microsoft.com/office/drawing/2014/main" id="{9CA254D3-D511-E122-0C1C-5C181F4C6D08}"/>
              </a:ext>
            </a:extLst>
          </p:cNvPr>
          <p:cNvPicPr>
            <a:picLocks noChangeAspect="1"/>
          </p:cNvPicPr>
          <p:nvPr/>
        </p:nvPicPr>
        <p:blipFill rotWithShape="1">
          <a:blip r:embed="rId29"/>
          <a:srcRect r="-1819"/>
          <a:stretch/>
        </p:blipFill>
        <p:spPr>
          <a:xfrm>
            <a:off x="2556555" y="20143927"/>
            <a:ext cx="5749966" cy="2288884"/>
          </a:xfrm>
          <a:prstGeom prst="rect">
            <a:avLst/>
          </a:prstGeom>
          <a:solidFill>
            <a:schemeClr val="accent1"/>
          </a:solidFill>
          <a:ln>
            <a:solidFill>
              <a:schemeClr val="tx1">
                <a:lumMod val="50000"/>
                <a:lumOff val="50000"/>
              </a:schemeClr>
            </a:solidFill>
          </a:ln>
        </p:spPr>
      </p:pic>
      <p:sp>
        <p:nvSpPr>
          <p:cNvPr id="26" name="Text Placeholder 4">
            <a:extLst>
              <a:ext uri="{FF2B5EF4-FFF2-40B4-BE49-F238E27FC236}">
                <a16:creationId xmlns:a16="http://schemas.microsoft.com/office/drawing/2014/main" id="{B7414772-DB14-4742-15B5-E4F7430FCD0A}"/>
              </a:ext>
            </a:extLst>
          </p:cNvPr>
          <p:cNvSpPr txBox="1">
            <a:spLocks/>
          </p:cNvSpPr>
          <p:nvPr/>
        </p:nvSpPr>
        <p:spPr>
          <a:xfrm>
            <a:off x="2556555" y="22311353"/>
            <a:ext cx="5749967" cy="1292639"/>
          </a:xfrm>
          <a:prstGeom prst="rect">
            <a:avLst/>
          </a:prstGeom>
        </p:spPr>
        <p:txBody>
          <a:bodyPr wrap="square" lIns="228589" tIns="228589" rIns="228589" bIns="228589" anchor="t" anchorCtr="0">
            <a:spAutoFit/>
          </a:bodyPr>
          <a:lstStyle>
            <a:lvl1pPr marL="0" indent="0" algn="l" defTabSz="4388900" rtl="0" eaLnBrk="1" latinLnBrk="0" hangingPunct="1">
              <a:spcBef>
                <a:spcPct val="20000"/>
              </a:spcBef>
              <a:buFont typeface="Arial" pitchFamily="34" charset="0"/>
              <a:buNone/>
              <a:defRPr sz="1800" kern="1200">
                <a:solidFill>
                  <a:schemeClr val="accent5">
                    <a:lumMod val="50000"/>
                  </a:schemeClr>
                </a:solidFill>
                <a:latin typeface="Century Gothic" panose="020B0502020202020204" pitchFamily="34" charset="0"/>
                <a:ea typeface="+mn-ea"/>
                <a:cs typeface="Times New Roman" pitchFamily="18" charset="0"/>
              </a:defRPr>
            </a:lvl1pPr>
            <a:lvl2pPr marL="1485825"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2pPr>
            <a:lvl3pPr marL="2057297"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3pPr>
            <a:lvl4pPr marL="2685916" indent="-628619"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4pPr>
            <a:lvl5pPr marL="3143093" indent="-457177"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pPr algn="ctr"/>
            <a:r>
              <a:rPr lang="en-US" b="1" dirty="0">
                <a:solidFill>
                  <a:schemeClr val="tx1"/>
                </a:solidFill>
                <a:latin typeface="Times New Roman" panose="02020603050405020304" pitchFamily="18" charset="0"/>
              </a:rPr>
              <a:t>Figure 2</a:t>
            </a:r>
            <a:r>
              <a:rPr lang="en-US" dirty="0">
                <a:solidFill>
                  <a:schemeClr val="tx1"/>
                </a:solidFill>
                <a:latin typeface="Times New Roman" panose="02020603050405020304" pitchFamily="18" charset="0"/>
              </a:rPr>
              <a:t>. Minirhizotron tool built to determine correct size for recycled glass material utilized in vegetable cultivation.</a:t>
            </a:r>
            <a:endParaRPr lang="en-US" i="1" dirty="0">
              <a:solidFill>
                <a:srgbClr val="FF0000"/>
              </a:solidFill>
              <a:latin typeface="Times New Roman" panose="02020603050405020304" pitchFamily="18" charset="0"/>
              <a:ea typeface="Batang"/>
            </a:endParaRPr>
          </a:p>
        </p:txBody>
      </p:sp>
    </p:spTree>
    <p:extLst>
      <p:ext uri="{BB962C8B-B14F-4D97-AF65-F5344CB8AC3E}">
        <p14:creationId xmlns:p14="http://schemas.microsoft.com/office/powerpoint/2010/main" val="3727187881"/>
      </p:ext>
    </p:extLst>
  </p:cSld>
  <p:clrMapOvr>
    <a:masterClrMapping/>
  </p:clrMapOvr>
</p:sld>
</file>

<file path=ppt/theme/theme1.xml><?xml version="1.0" encoding="utf-8"?>
<a:theme xmlns:a="http://schemas.openxmlformats.org/drawingml/2006/main" name="36x48-Templat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500" dirty="0">
            <a:latin typeface="Times New Roman" panose="02020603050405020304" pitchFamily="18" charset="0"/>
            <a:cs typeface="Times New Roman" panose="02020603050405020304" pitchFamily="18" charset="0"/>
          </a:defRPr>
        </a:defPPr>
      </a:lstStyle>
    </a:txDef>
  </a:objectDefaults>
  <a:extraClrSchemeLst/>
</a:theme>
</file>

<file path=ppt/theme/theme2.xml><?xml version="1.0" encoding="utf-8"?>
<a:theme xmlns:a="http://schemas.openxmlformats.org/drawingml/2006/main" name="Without guides">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500" dirty="0">
            <a:latin typeface="Times New Roman" panose="02020603050405020304" pitchFamily="18" charset="0"/>
            <a:cs typeface="Times New Roman" panose="02020603050405020304" pitchFamily="18" charset="0"/>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36x48-Template-V2b</Template>
  <TotalTime>6918</TotalTime>
  <Words>1448</Words>
  <Application>Microsoft Office PowerPoint</Application>
  <PresentationFormat>Custom</PresentationFormat>
  <Paragraphs>71</Paragraphs>
  <Slides>1</Slides>
  <Notes>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vt:i4>
      </vt:variant>
    </vt:vector>
  </HeadingPairs>
  <TitlesOfParts>
    <vt:vector size="10" baseType="lpstr">
      <vt:lpstr>Batang</vt:lpstr>
      <vt:lpstr>Arial</vt:lpstr>
      <vt:lpstr>Arial Black</vt:lpstr>
      <vt:lpstr>Calibri</vt:lpstr>
      <vt:lpstr>Times New Roman</vt:lpstr>
      <vt:lpstr>Trebuchet MS</vt:lpstr>
      <vt:lpstr>Wingdings</vt:lpstr>
      <vt:lpstr>36x48-Template</vt:lpstr>
      <vt:lpstr>Without guides</vt:lpstr>
      <vt:lpstr>PowerPoint Presentation</vt:lpstr>
    </vt:vector>
  </TitlesOfParts>
  <Manager>A. Kotoulas</Manager>
  <Company>Canterbury Media Services, Inc.</Company>
  <LinksUpToDate>false</LinksUpToDate>
  <SharedDoc>false</SharedDoc>
  <HyperlinkBase>https://www.posterpresentations.com/free-poster-templates.html</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36x48 PowerPoint Presentation</dc:title>
  <dc:subject>Research poster presentation template</dc:subject>
  <dc:creator>PosterPresentations.com</dc:creator>
  <cp:keywords>36x48 Powerpoint poster template, scientific poster template, research poster template</cp:keywords>
  <dc:description>This template is the property of PosterPresentations.com. You are free to modify and print the template as needed, as long as the PosterPresentations.com watermark at the bottom left of the page is visible. Call us if you need help with this poster template. 1-866-649-3004 (c)PosterPresentations.com</dc:description>
  <cp:lastModifiedBy>Andres Hernandez</cp:lastModifiedBy>
  <cp:revision>155</cp:revision>
  <dcterms:created xsi:type="dcterms:W3CDTF">2012-02-03T19:11:35Z</dcterms:created>
  <dcterms:modified xsi:type="dcterms:W3CDTF">2025-01-08T15:57:51Z</dcterms:modified>
  <cp:category>Research poster templates</cp:category>
</cp:coreProperties>
</file>