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E0DFAF1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Lst>
  <p:sldSz cx="32404050" cy="43205400"/>
  <p:notesSz cx="7104063" cy="10234613"/>
  <p:defaultText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4B2AC-1EC9-38A6-5911-DDD280683560}" name="Débora López" initials="DL" userId="9e173fe8eb26c13b" providerId="Windows Live"/>
  <p188:author id="{E7D0F4DF-6D80-FDD8-BF46-F16B779369D0}" name="Laura Moyano" initials="LM" userId="c936dfca6d3d884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AA8"/>
    <a:srgbClr val="FFE8F3"/>
    <a:srgbClr val="593430"/>
    <a:srgbClr val="EFB68F"/>
    <a:srgbClr val="756C7C"/>
    <a:srgbClr val="B7AEAD"/>
    <a:srgbClr val="F6E9F3"/>
    <a:srgbClr val="CEE4A4"/>
    <a:srgbClr val="9E6576"/>
    <a:srgbClr val="FFD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93846" autoAdjust="0"/>
  </p:normalViewPr>
  <p:slideViewPr>
    <p:cSldViewPr>
      <p:cViewPr>
        <p:scale>
          <a:sx n="25" d="100"/>
          <a:sy n="25" d="100"/>
        </p:scale>
        <p:origin x="1176" y="-2004"/>
      </p:cViewPr>
      <p:guideLst>
        <p:guide orient="horz" pos="13608"/>
        <p:guide pos="1020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88422367539893"/>
          <c:y val="6.6850386393958391E-2"/>
          <c:w val="0.81530796150481188"/>
          <c:h val="0.65966872533373244"/>
        </c:manualLayout>
      </c:layout>
      <c:barChart>
        <c:barDir val="col"/>
        <c:grouping val="stacked"/>
        <c:varyColors val="0"/>
        <c:ser>
          <c:idx val="0"/>
          <c:order val="0"/>
          <c:tx>
            <c:strRef>
              <c:f>Hoja1!$F$2</c:f>
              <c:strCache>
                <c:ptCount val="1"/>
                <c:pt idx="0">
                  <c:v>Biochar</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Hoja1!$G$1:$I$1</c:f>
              <c:numCache>
                <c:formatCode>General</c:formatCode>
                <c:ptCount val="3"/>
                <c:pt idx="0">
                  <c:v>300</c:v>
                </c:pt>
                <c:pt idx="1">
                  <c:v>400</c:v>
                </c:pt>
                <c:pt idx="2">
                  <c:v>500</c:v>
                </c:pt>
              </c:numCache>
            </c:numRef>
          </c:cat>
          <c:val>
            <c:numRef>
              <c:f>Hoja1!$G$2:$I$2</c:f>
              <c:numCache>
                <c:formatCode>General</c:formatCode>
                <c:ptCount val="3"/>
                <c:pt idx="0">
                  <c:v>48</c:v>
                </c:pt>
                <c:pt idx="1">
                  <c:v>31</c:v>
                </c:pt>
                <c:pt idx="2">
                  <c:v>25</c:v>
                </c:pt>
              </c:numCache>
            </c:numRef>
          </c:val>
          <c:extLst>
            <c:ext xmlns:c16="http://schemas.microsoft.com/office/drawing/2014/chart" uri="{C3380CC4-5D6E-409C-BE32-E72D297353CC}">
              <c16:uniqueId val="{00000000-2C55-407B-9D40-251E79F95D7C}"/>
            </c:ext>
          </c:extLst>
        </c:ser>
        <c:ser>
          <c:idx val="1"/>
          <c:order val="1"/>
          <c:tx>
            <c:strRef>
              <c:f>Hoja1!$F$3</c:f>
              <c:strCache>
                <c:ptCount val="1"/>
                <c:pt idx="0">
                  <c:v>Bio-oil</c:v>
                </c:pt>
              </c:strCache>
            </c:strRef>
          </c:tx>
          <c:spPr>
            <a:solidFill>
              <a:srgbClr val="FF8989"/>
            </a:solidFill>
            <a:ln>
              <a:noFill/>
            </a:ln>
            <a:effectLst/>
          </c:spPr>
          <c:invertIfNegative val="0"/>
          <c:dLbls>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Hoja1!$G$1:$I$1</c:f>
              <c:numCache>
                <c:formatCode>General</c:formatCode>
                <c:ptCount val="3"/>
                <c:pt idx="0">
                  <c:v>300</c:v>
                </c:pt>
                <c:pt idx="1">
                  <c:v>400</c:v>
                </c:pt>
                <c:pt idx="2">
                  <c:v>500</c:v>
                </c:pt>
              </c:numCache>
            </c:numRef>
          </c:cat>
          <c:val>
            <c:numRef>
              <c:f>Hoja1!$G$3:$I$3</c:f>
              <c:numCache>
                <c:formatCode>General</c:formatCode>
                <c:ptCount val="3"/>
                <c:pt idx="0">
                  <c:v>13</c:v>
                </c:pt>
                <c:pt idx="1">
                  <c:v>28</c:v>
                </c:pt>
                <c:pt idx="2">
                  <c:v>27</c:v>
                </c:pt>
              </c:numCache>
            </c:numRef>
          </c:val>
          <c:extLst>
            <c:ext xmlns:c16="http://schemas.microsoft.com/office/drawing/2014/chart" uri="{C3380CC4-5D6E-409C-BE32-E72D297353CC}">
              <c16:uniqueId val="{00000001-2C55-407B-9D40-251E79F95D7C}"/>
            </c:ext>
          </c:extLst>
        </c:ser>
        <c:ser>
          <c:idx val="2"/>
          <c:order val="2"/>
          <c:tx>
            <c:strRef>
              <c:f>Hoja1!$F$4</c:f>
              <c:strCache>
                <c:ptCount val="1"/>
                <c:pt idx="0">
                  <c:v>Pyrolysis gas</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Hoja1!$G$1:$I$1</c:f>
              <c:numCache>
                <c:formatCode>General</c:formatCode>
                <c:ptCount val="3"/>
                <c:pt idx="0">
                  <c:v>300</c:v>
                </c:pt>
                <c:pt idx="1">
                  <c:v>400</c:v>
                </c:pt>
                <c:pt idx="2">
                  <c:v>500</c:v>
                </c:pt>
              </c:numCache>
            </c:numRef>
          </c:cat>
          <c:val>
            <c:numRef>
              <c:f>Hoja1!$G$4:$I$4</c:f>
              <c:numCache>
                <c:formatCode>General</c:formatCode>
                <c:ptCount val="3"/>
                <c:pt idx="0">
                  <c:v>39</c:v>
                </c:pt>
                <c:pt idx="1">
                  <c:v>41</c:v>
                </c:pt>
                <c:pt idx="2">
                  <c:v>48</c:v>
                </c:pt>
              </c:numCache>
            </c:numRef>
          </c:val>
          <c:extLst>
            <c:ext xmlns:c16="http://schemas.microsoft.com/office/drawing/2014/chart" uri="{C3380CC4-5D6E-409C-BE32-E72D297353CC}">
              <c16:uniqueId val="{00000002-2C55-407B-9D40-251E79F95D7C}"/>
            </c:ext>
          </c:extLst>
        </c:ser>
        <c:dLbls>
          <c:showLegendKey val="0"/>
          <c:showVal val="0"/>
          <c:showCatName val="0"/>
          <c:showSerName val="0"/>
          <c:showPercent val="0"/>
          <c:showBubbleSize val="0"/>
        </c:dLbls>
        <c:gapWidth val="150"/>
        <c:overlap val="100"/>
        <c:axId val="559913903"/>
        <c:axId val="559902383"/>
      </c:barChart>
      <c:catAx>
        <c:axId val="559913903"/>
        <c:scaling>
          <c:orientation val="minMax"/>
        </c:scaling>
        <c:delete val="0"/>
        <c:axPos val="b"/>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s-AR"/>
                  <a:t>Temperature (°C)</a:t>
                </a:r>
              </a:p>
            </c:rich>
          </c:tx>
          <c:layout>
            <c:manualLayout>
              <c:xMode val="edge"/>
              <c:yMode val="edge"/>
              <c:x val="0.43833778722100497"/>
              <c:y val="0.80327077849860551"/>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crossAx val="559902383"/>
        <c:crosses val="autoZero"/>
        <c:auto val="1"/>
        <c:lblAlgn val="ctr"/>
        <c:lblOffset val="100"/>
        <c:noMultiLvlLbl val="0"/>
      </c:catAx>
      <c:valAx>
        <c:axId val="559902383"/>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s-AR" dirty="0" err="1"/>
                  <a:t>Fraction</a:t>
                </a:r>
                <a:r>
                  <a:rPr lang="es-AR" dirty="0"/>
                  <a:t> </a:t>
                </a:r>
                <a:r>
                  <a:rPr lang="es-AR" dirty="0" err="1"/>
                  <a:t>yield</a:t>
                </a:r>
                <a:r>
                  <a:rPr lang="es-AR" dirty="0"/>
                  <a:t> (w/w %)</a:t>
                </a:r>
              </a:p>
            </c:rich>
          </c:tx>
          <c:layout>
            <c:manualLayout>
              <c:xMode val="edge"/>
              <c:yMode val="edge"/>
              <c:x val="6.6031518324868449E-3"/>
              <c:y val="0.18133297240482804"/>
            </c:manualLayout>
          </c:layout>
          <c:overlay val="0"/>
          <c:spPr>
            <a:noFill/>
            <a:ln>
              <a:noFill/>
            </a:ln>
            <a:effectLst/>
          </c:spPr>
          <c:txPr>
            <a:bodyPr rot="-540000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crossAx val="559913903"/>
        <c:crosses val="autoZero"/>
        <c:crossBetween val="between"/>
        <c:majorUnit val="50"/>
      </c:valAx>
      <c:spPr>
        <a:noFill/>
        <a:ln>
          <a:noFill/>
        </a:ln>
        <a:effectLst/>
      </c:spPr>
    </c:plotArea>
    <c:legend>
      <c:legendPos val="b"/>
      <c:layout>
        <c:manualLayout>
          <c:xMode val="edge"/>
          <c:yMode val="edge"/>
          <c:x val="0.24377389002357711"/>
          <c:y val="0.87469222810911829"/>
          <c:w val="0.59375470590843638"/>
          <c:h val="7.407234191333471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s-AR"/>
        </a:p>
      </c:txPr>
    </c:legend>
    <c:plotVisOnly val="1"/>
    <c:dispBlanksAs val="gap"/>
    <c:showDLblsOverMax val="0"/>
  </c:chart>
  <c:spPr>
    <a:noFill/>
    <a:ln>
      <a:noFill/>
    </a:ln>
    <a:effectLst/>
  </c:spPr>
  <c:txPr>
    <a:bodyPr/>
    <a:lstStyle/>
    <a:p>
      <a:pPr>
        <a:defRPr sz="2200" b="1">
          <a:solidFill>
            <a:schemeClr val="tx1"/>
          </a:solidFill>
        </a:defRPr>
      </a:pPr>
      <a:endParaRPr lang="es-A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E0DFAF15.xml><?xml version="1.0" encoding="utf-8"?>
<p188:cmLst xmlns:a="http://schemas.openxmlformats.org/drawingml/2006/main" xmlns:r="http://schemas.openxmlformats.org/officeDocument/2006/relationships" xmlns:p188="http://schemas.microsoft.com/office/powerpoint/2018/8/main">
  <p188:cm id="{E2585813-C75F-4CC9-B79A-3D163D78E4A9}" authorId="{E7D0F4DF-6D80-FDD8-BF46-F16B779369D0}" created="2025-01-03T20:31:54.672">
    <ac:txMkLst xmlns:ac="http://schemas.microsoft.com/office/drawing/2013/main/command">
      <pc:docMk xmlns:pc="http://schemas.microsoft.com/office/powerpoint/2013/main/command"/>
      <pc:sldMk xmlns:pc="http://schemas.microsoft.com/office/powerpoint/2013/main/command" cId="3772755733" sldId="256"/>
      <ac:spMk id="4" creationId="{00000000-0000-0000-0000-000000000000}"/>
      <ac:txMk cp="0" len="92">
        <ac:context len="93" hash="3372486648"/>
      </ac:txMk>
    </ac:txMkLst>
    <p188:txBody>
      <a:bodyPr/>
      <a:lstStyle/>
      <a:p>
        <a:r>
          <a:rPr lang="es-419"/>
          <a:t>Le sacaria el obtaining, algo asi: Biochar-Polymer Composites for Enhanced Adsorption of Contaminant Ions, o Synthesis of Biochar-Polymer Composites for Enhanced Adsorption of Contaminant Ions</a:t>
        </a:r>
      </a:p>
    </p188:txBody>
    <p188:extLst>
      <p:ext xmlns:p="http://schemas.openxmlformats.org/presentationml/2006/main" uri="{57CB4572-C831-44C2-8A1C-0ADB6CCDFE69}">
        <p223:reactions xmlns:p223="http://schemas.microsoft.com/office/powerpoint/2022/03/main">
          <p223:rxn type="👍">
            <p223:instance time="2025-01-03T21:30:28.865" authorId="{AD14B2AC-1EC9-38A6-5911-DDD280683560}"/>
          </p223:rxn>
        </p223:reactions>
      </p:ext>
    </p188:extLst>
  </p188:cm>
  <p188:cm id="{0F148DB6-632A-4AC7-AB0D-1840C6B2D50D}" authorId="{E7D0F4DF-6D80-FDD8-BF46-F16B779369D0}" created="2025-01-03T20:42:03.126">
    <ac:deMkLst xmlns:ac="http://schemas.microsoft.com/office/drawing/2013/main/command">
      <pc:docMk xmlns:pc="http://schemas.microsoft.com/office/powerpoint/2013/main/command"/>
      <pc:sldMk xmlns:pc="http://schemas.microsoft.com/office/powerpoint/2013/main/command" cId="3772755733" sldId="256"/>
      <ac:grpSpMk id="2102" creationId="{C22D1739-3E93-72A4-C91C-DC1B283C5DEA}"/>
    </ac:deMkLst>
    <p188:txBody>
      <a:bodyPr/>
      <a:lstStyle/>
      <a:p>
        <a:r>
          <a:rPr lang="es-419"/>
          <a:t>Ponerle en el eje w/w %</a:t>
        </a:r>
      </a:p>
    </p188:txBody>
    <p188:extLst>
      <p:ext xmlns:p="http://schemas.openxmlformats.org/presentationml/2006/main" uri="{57CB4572-C831-44C2-8A1C-0ADB6CCDFE69}">
        <p223:reactions xmlns:p223="http://schemas.microsoft.com/office/powerpoint/2022/03/main">
          <p223:rxn type="👍">
            <p223:instance time="2025-01-03T21:31:21.423" authorId="{AD14B2AC-1EC9-38A6-5911-DDD280683560}"/>
          </p223:rxn>
        </p223:reactions>
      </p:ext>
    </p188:extLst>
  </p188:cm>
  <p188:cm id="{942D39B2-A531-4E9E-A13D-2CB4C3F9AA5B}" authorId="{E7D0F4DF-6D80-FDD8-BF46-F16B779369D0}" created="2025-01-03T20:45:03.729">
    <ac:deMkLst xmlns:ac="http://schemas.microsoft.com/office/drawing/2013/main/command">
      <pc:docMk xmlns:pc="http://schemas.microsoft.com/office/powerpoint/2013/main/command"/>
      <pc:sldMk xmlns:pc="http://schemas.microsoft.com/office/powerpoint/2013/main/command" cId="3772755733" sldId="256"/>
      <ac:grpSpMk id="2109" creationId="{A9CB3070-0B9C-3996-0972-2EA6E2174D00}"/>
    </ac:deMkLst>
    <p188:txBody>
      <a:bodyPr/>
      <a:lstStyle/>
      <a:p>
        <a:r>
          <a:rPr lang="es-419"/>
          <a:t>Agregale Rice Husk</a:t>
        </a:r>
      </a:p>
    </p188:txBody>
    <p188:extLst>
      <p:ext xmlns:p="http://schemas.openxmlformats.org/presentationml/2006/main" uri="{57CB4572-C831-44C2-8A1C-0ADB6CCDFE69}">
        <p223:reactions xmlns:p223="http://schemas.microsoft.com/office/powerpoint/2022/03/main">
          <p223:rxn type="👍">
            <p223:instance time="2025-01-03T21:31:58.869" authorId="{AD14B2AC-1EC9-38A6-5911-DDD280683560}"/>
          </p223:rxn>
        </p223:reactions>
      </p:ext>
    </p188:extLst>
  </p188:cm>
  <p188:cm id="{A219CA27-4270-487C-BF32-BA02069A1808}" authorId="{E7D0F4DF-6D80-FDD8-BF46-F16B779369D0}" created="2025-01-03T20:48:31.522">
    <ac:deMkLst xmlns:ac="http://schemas.microsoft.com/office/drawing/2013/main/command">
      <pc:docMk xmlns:pc="http://schemas.microsoft.com/office/powerpoint/2013/main/command"/>
      <pc:sldMk xmlns:pc="http://schemas.microsoft.com/office/powerpoint/2013/main/command" cId="3772755733" sldId="256"/>
      <ac:spMk id="8" creationId="{C6A69292-E017-8D97-6CE6-C4CC61666A57}"/>
    </ac:deMkLst>
    <p188:replyLst>
      <p188:reply id="{CDFEEC35-4DF1-47FD-84A2-D8FA517C02FB}" authorId="{AD14B2AC-1EC9-38A6-5911-DDD280683560}" created="2025-01-03T21:33:35.123">
        <p188:txBody>
          <a:bodyPr/>
          <a:lstStyle/>
          <a:p>
            <a:r>
              <a:rPr lang="es-AR"/>
              <a:t>En la intro esta</a:t>
            </a:r>
          </a:p>
        </p188:txBody>
      </p188:reply>
    </p188:replyLst>
    <p188:txBody>
      <a:bodyPr/>
      <a:lstStyle/>
      <a:p>
        <a:r>
          <a:rPr lang="es-419"/>
          <a:t>No está la abreviatura BC antes descripta</a:t>
        </a:r>
      </a:p>
    </p188:txBody>
    <p188:extLst>
      <p:ext xmlns:p="http://schemas.openxmlformats.org/presentationml/2006/main" uri="{57CB4572-C831-44C2-8A1C-0ADB6CCDFE69}">
        <p223:reactions xmlns:p223="http://schemas.microsoft.com/office/powerpoint/2022/03/main">
          <p223:rxn type="👍">
            <p223:instance time="2025-01-03T21:33:37.449" authorId="{AD14B2AC-1EC9-38A6-5911-DDD280683560}"/>
          </p223:rxn>
        </p223:reactions>
      </p:ext>
    </p188:extLst>
  </p188:cm>
  <p188:cm id="{AA400004-3577-4D0B-AAF6-291782B70C84}" authorId="{E7D0F4DF-6D80-FDD8-BF46-F16B779369D0}" created="2025-01-03T20:48:57.972">
    <ac:deMkLst xmlns:ac="http://schemas.microsoft.com/office/drawing/2013/main/command">
      <pc:docMk xmlns:pc="http://schemas.microsoft.com/office/powerpoint/2013/main/command"/>
      <pc:sldMk xmlns:pc="http://schemas.microsoft.com/office/powerpoint/2013/main/command" cId="3772755733" sldId="256"/>
      <ac:spMk id="10" creationId="{D895419D-F389-29F9-E4F4-3F46FDAAFFCF}"/>
    </ac:deMkLst>
    <p188:txBody>
      <a:bodyPr/>
      <a:lstStyle/>
      <a:p>
        <a:r>
          <a:rPr lang="es-419"/>
          <a:t>Aclarar antes la nomenclatura</a:t>
        </a:r>
      </a:p>
    </p188:txBody>
    <p188:extLst>
      <p:ext xmlns:p="http://schemas.openxmlformats.org/presentationml/2006/main" uri="{57CB4572-C831-44C2-8A1C-0ADB6CCDFE69}">
        <p223:reactions xmlns:p223="http://schemas.microsoft.com/office/powerpoint/2022/03/main">
          <p223:rxn type="👍">
            <p223:instance time="2025-01-03T21:36:03.895" authorId="{AD14B2AC-1EC9-38A6-5911-DDD280683560}"/>
          </p223:rxn>
        </p223:reactions>
      </p:ext>
    </p188:extLst>
  </p188:cm>
  <p188:cm id="{DD805E0D-6739-4C00-9D3E-65D1DF62BE7B}" authorId="{E7D0F4DF-6D80-FDD8-BF46-F16B779369D0}" created="2025-01-03T20:55:01.285">
    <ac:deMkLst xmlns:ac="http://schemas.microsoft.com/office/drawing/2013/main/command">
      <pc:docMk xmlns:pc="http://schemas.microsoft.com/office/powerpoint/2013/main/command"/>
      <pc:sldMk xmlns:pc="http://schemas.microsoft.com/office/powerpoint/2013/main/command" cId="3772755733" sldId="256"/>
      <ac:spMk id="3" creationId="{AC3130FD-5496-337E-A20A-F137C7C6C6C4}"/>
    </ac:deMkLst>
    <p188:txBody>
      <a:bodyPr/>
      <a:lstStyle/>
      <a:p>
        <a:r>
          <a:rPr lang="es-419"/>
          <a:t>Aquí tambien poner la nomenclatura anterior</a:t>
        </a:r>
      </a:p>
    </p188:txBody>
    <p188:extLst>
      <p:ext xmlns:p="http://schemas.openxmlformats.org/presentationml/2006/main" uri="{57CB4572-C831-44C2-8A1C-0ADB6CCDFE69}">
        <p223:reactions xmlns:p223="http://schemas.microsoft.com/office/powerpoint/2022/03/main">
          <p223:rxn type="👍">
            <p223:instance time="2025-01-03T21:36:02.740" authorId="{AD14B2AC-1EC9-38A6-5911-DDD280683560}"/>
          </p223:rxn>
        </p223:reactions>
      </p:ext>
    </p188:extLst>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0"/>
            <a:ext cx="27543443" cy="9261158"/>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319556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116646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3254782" y="10901365"/>
            <a:ext cx="25833229" cy="232249028"/>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5743847" y="10901365"/>
            <a:ext cx="76970870" cy="23224902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363221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306475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6" y="27763473"/>
            <a:ext cx="27543443" cy="8581073"/>
          </a:xfrm>
        </p:spPr>
        <p:txBody>
          <a:bodyPr anchor="t"/>
          <a:lstStyle>
            <a:lvl1pPr algn="l">
              <a:defRPr sz="189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77553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2411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620203" y="1730219"/>
            <a:ext cx="29163645" cy="72009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a:t>Haga clic para modificar el estilo de texto del patrón</a:t>
            </a:r>
          </a:p>
        </p:txBody>
      </p:sp>
      <p:sp>
        <p:nvSpPr>
          <p:cNvPr id="4" name="3 Marcador de contenido"/>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a:t>Haga clic para modificar el estilo de texto del patrón</a:t>
            </a:r>
          </a:p>
        </p:txBody>
      </p:sp>
      <p:sp>
        <p:nvSpPr>
          <p:cNvPr id="6" name="5 Marcador de contenido"/>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70691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33427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32569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20215"/>
            <a:ext cx="10660709" cy="7320915"/>
          </a:xfrm>
        </p:spPr>
        <p:txBody>
          <a:bodyPr anchor="b"/>
          <a:lstStyle>
            <a:lvl1pPr algn="l">
              <a:defRPr sz="9500" b="1"/>
            </a:lvl1pPr>
          </a:lstStyle>
          <a:p>
            <a:r>
              <a:rPr lang="es-ES"/>
              <a:t>Haga clic para modificar el estilo de título del patrón</a:t>
            </a:r>
            <a:endParaRPr lang="en-US"/>
          </a:p>
        </p:txBody>
      </p:sp>
      <p:sp>
        <p:nvSpPr>
          <p:cNvPr id="3" name="2 Marcador de contenido"/>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207135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0"/>
            <a:ext cx="19442430" cy="3570449"/>
          </a:xfrm>
        </p:spPr>
        <p:txBody>
          <a:bodyPr anchor="b"/>
          <a:lstStyle>
            <a:lvl1pPr algn="l">
              <a:defRPr sz="95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n-US"/>
          </a:p>
        </p:txBody>
      </p:sp>
      <p:sp>
        <p:nvSpPr>
          <p:cNvPr id="4" name="3 Marcador de texto"/>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E78707B-162E-4325-8D78-F455163D156E}" type="datetimeFigureOut">
              <a:rPr lang="en-US" smtClean="0"/>
              <a:t>1/3/2025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96004EF-96E0-48F2-A7A4-BDAFC02EE385}" type="slidenum">
              <a:rPr lang="en-US" smtClean="0"/>
              <a:t>‹Nº›</a:t>
            </a:fld>
            <a:endParaRPr lang="en-US"/>
          </a:p>
        </p:txBody>
      </p:sp>
    </p:spTree>
    <p:extLst>
      <p:ext uri="{BB962C8B-B14F-4D97-AF65-F5344CB8AC3E}">
        <p14:creationId xmlns:p14="http://schemas.microsoft.com/office/powerpoint/2010/main" val="339919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0E78707B-162E-4325-8D78-F455163D156E}" type="datetimeFigureOut">
              <a:rPr lang="en-US" smtClean="0"/>
              <a:t>1/3/2025</a:t>
            </a:fld>
            <a:endParaRPr lang="en-US"/>
          </a:p>
        </p:txBody>
      </p:sp>
      <p:sp>
        <p:nvSpPr>
          <p:cNvPr id="5" name="4 Marcador de pie de página"/>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296004EF-96E0-48F2-A7A4-BDAFC02EE385}" type="slidenum">
              <a:rPr lang="en-US" smtClean="0"/>
              <a:t>‹Nº›</a:t>
            </a:fld>
            <a:endParaRPr lang="en-US"/>
          </a:p>
        </p:txBody>
      </p:sp>
    </p:spTree>
    <p:extLst>
      <p:ext uri="{BB962C8B-B14F-4D97-AF65-F5344CB8AC3E}">
        <p14:creationId xmlns:p14="http://schemas.microsoft.com/office/powerpoint/2010/main" val="409127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chart" Target="../charts/chart1.xml"/><Relationship Id="rId26" Type="http://schemas.openxmlformats.org/officeDocument/2006/relationships/oleObject" Target="../embeddings/oleObject1.bin"/><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svg"/><Relationship Id="rId2" Type="http://schemas.microsoft.com/office/2018/10/relationships/comments" Target="../comments/modernComment_100_E0DFAF15.xml"/><Relationship Id="rId16" Type="http://schemas.openxmlformats.org/officeDocument/2006/relationships/image" Target="../media/image14.png"/><Relationship Id="rId20" Type="http://schemas.openxmlformats.org/officeDocument/2006/relationships/image" Target="../media/image17.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0.png"/><Relationship Id="rId28" Type="http://schemas.openxmlformats.org/officeDocument/2006/relationships/image" Target="../media/image24.png"/><Relationship Id="rId10" Type="http://schemas.openxmlformats.org/officeDocument/2006/relationships/image" Target="../media/image8.png"/><Relationship Id="rId19" Type="http://schemas.openxmlformats.org/officeDocument/2006/relationships/image" Target="../media/image16.jpeg"/><Relationship Id="rId31" Type="http://schemas.openxmlformats.org/officeDocument/2006/relationships/hyperlink" Target="mailto:*dlopez@unc.edu.ar" TargetMode="Externa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9.png"/><Relationship Id="rId27" Type="http://schemas.openxmlformats.org/officeDocument/2006/relationships/image" Target="../media/image23.emf"/><Relationship Id="rId30"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24E24762-8477-5CA2-CBDE-991684B69DF9}"/>
              </a:ext>
            </a:extLst>
          </p:cNvPr>
          <p:cNvSpPr/>
          <p:nvPr/>
        </p:nvSpPr>
        <p:spPr>
          <a:xfrm>
            <a:off x="-69975" y="-31540"/>
            <a:ext cx="32544000" cy="5128767"/>
          </a:xfrm>
          <a:prstGeom prst="rect">
            <a:avLst/>
          </a:prstGeom>
          <a:solidFill>
            <a:srgbClr val="378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dirty="0"/>
          </a:p>
        </p:txBody>
      </p:sp>
      <p:pic>
        <p:nvPicPr>
          <p:cNvPr id="7" name="Imagen 6">
            <a:extLst>
              <a:ext uri="{FF2B5EF4-FFF2-40B4-BE49-F238E27FC236}">
                <a16:creationId xmlns:a16="http://schemas.microsoft.com/office/drawing/2014/main" id="{4BB7E625-7128-2FB2-26A2-1BFA3F230A57}"/>
              </a:ext>
            </a:extLst>
          </p:cNvPr>
          <p:cNvPicPr>
            <a:picLocks noChangeAspect="1"/>
          </p:cNvPicPr>
          <p:nvPr/>
        </p:nvPicPr>
        <p:blipFill rotWithShape="1">
          <a:blip r:embed="rId3">
            <a:extLst>
              <a:ext uri="{28A0092B-C50C-407E-A947-70E740481C1C}">
                <a14:useLocalDpi xmlns:a14="http://schemas.microsoft.com/office/drawing/2010/main" val="0"/>
              </a:ext>
            </a:extLst>
          </a:blip>
          <a:srcRect l="11869" t="24993" r="35506" b="29361"/>
          <a:stretch/>
        </p:blipFill>
        <p:spPr>
          <a:xfrm>
            <a:off x="26785334" y="288332"/>
            <a:ext cx="5360610" cy="2146345"/>
          </a:xfrm>
          <a:prstGeom prst="rect">
            <a:avLst/>
          </a:prstGeom>
        </p:spPr>
      </p:pic>
      <p:pic>
        <p:nvPicPr>
          <p:cNvPr id="28" name="Gráfico 27">
            <a:extLst>
              <a:ext uri="{FF2B5EF4-FFF2-40B4-BE49-F238E27FC236}">
                <a16:creationId xmlns:a16="http://schemas.microsoft.com/office/drawing/2014/main" id="{D84E6DA7-0501-1BF0-6277-86F1C5C326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241" y="550369"/>
            <a:ext cx="4282344" cy="1381198"/>
          </a:xfrm>
          <a:prstGeom prst="rect">
            <a:avLst/>
          </a:prstGeom>
        </p:spPr>
      </p:pic>
      <p:pic>
        <p:nvPicPr>
          <p:cNvPr id="1173" name="Picture 149" descr="ACS Summer School logo">
            <a:extLst>
              <a:ext uri="{FF2B5EF4-FFF2-40B4-BE49-F238E27FC236}">
                <a16:creationId xmlns:a16="http://schemas.microsoft.com/office/drawing/2014/main" id="{D61C332B-D279-F6A3-43E5-DBB1A911E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1476" y="504356"/>
            <a:ext cx="1190657" cy="1369256"/>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upo 74">
            <a:extLst>
              <a:ext uri="{FF2B5EF4-FFF2-40B4-BE49-F238E27FC236}">
                <a16:creationId xmlns:a16="http://schemas.microsoft.com/office/drawing/2014/main" id="{AC487ADE-246A-9F2F-E6E4-498AE69334FE}"/>
              </a:ext>
            </a:extLst>
          </p:cNvPr>
          <p:cNvGrpSpPr/>
          <p:nvPr/>
        </p:nvGrpSpPr>
        <p:grpSpPr>
          <a:xfrm>
            <a:off x="720303" y="5515143"/>
            <a:ext cx="16899520" cy="7464575"/>
            <a:chOff x="720303" y="6850972"/>
            <a:chExt cx="16899520" cy="5527696"/>
          </a:xfrm>
        </p:grpSpPr>
        <p:sp>
          <p:nvSpPr>
            <p:cNvPr id="54" name="2063 Redondear rectángulo de esquina sencilla">
              <a:extLst>
                <a:ext uri="{FF2B5EF4-FFF2-40B4-BE49-F238E27FC236}">
                  <a16:creationId xmlns:a16="http://schemas.microsoft.com/office/drawing/2014/main" id="{BF855942-44E6-C398-BA11-D6E8E645D52C}"/>
                </a:ext>
              </a:extLst>
            </p:cNvPr>
            <p:cNvSpPr/>
            <p:nvPr/>
          </p:nvSpPr>
          <p:spPr>
            <a:xfrm>
              <a:off x="720303" y="6850972"/>
              <a:ext cx="16899520" cy="5527696"/>
            </a:xfrm>
            <a:prstGeom prst="round1Rect">
              <a:avLst>
                <a:gd name="adj" fmla="val 0"/>
              </a:avLst>
            </a:prstGeom>
            <a:solidFill>
              <a:srgbClr val="FFE0A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2063 Redondear rectángulo de esquina sencilla">
              <a:extLst>
                <a:ext uri="{FF2B5EF4-FFF2-40B4-BE49-F238E27FC236}">
                  <a16:creationId xmlns:a16="http://schemas.microsoft.com/office/drawing/2014/main" id="{BCA0FF35-B162-EC40-6827-EE93CF5ED113}"/>
                </a:ext>
              </a:extLst>
            </p:cNvPr>
            <p:cNvSpPr/>
            <p:nvPr/>
          </p:nvSpPr>
          <p:spPr>
            <a:xfrm>
              <a:off x="720303" y="6868948"/>
              <a:ext cx="16899520" cy="900925"/>
            </a:xfrm>
            <a:prstGeom prst="round1Rect">
              <a:avLst>
                <a:gd name="adj" fmla="val 0"/>
              </a:avLst>
            </a:prstGeom>
            <a:solidFill>
              <a:srgbClr val="A56A5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solidFill>
                    <a:srgbClr val="402E2B"/>
                  </a:solidFill>
                  <a:latin typeface="Aptos" panose="020B0004020202020204" pitchFamily="34" charset="0"/>
                </a:rPr>
                <a:t>INTRODUCTION</a:t>
              </a:r>
            </a:p>
          </p:txBody>
        </p:sp>
      </p:grpSp>
      <p:grpSp>
        <p:nvGrpSpPr>
          <p:cNvPr id="74" name="Grupo 73">
            <a:extLst>
              <a:ext uri="{FF2B5EF4-FFF2-40B4-BE49-F238E27FC236}">
                <a16:creationId xmlns:a16="http://schemas.microsoft.com/office/drawing/2014/main" id="{9FA3602A-27C4-A385-1ADF-7EAC61134895}"/>
              </a:ext>
            </a:extLst>
          </p:cNvPr>
          <p:cNvGrpSpPr/>
          <p:nvPr/>
        </p:nvGrpSpPr>
        <p:grpSpPr>
          <a:xfrm>
            <a:off x="17971524" y="5515143"/>
            <a:ext cx="13931157" cy="7446670"/>
            <a:chOff x="18081271" y="6868877"/>
            <a:chExt cx="13821410" cy="5527696"/>
          </a:xfrm>
        </p:grpSpPr>
        <p:sp>
          <p:nvSpPr>
            <p:cNvPr id="55" name="2063 Redondear rectángulo de esquina sencilla">
              <a:extLst>
                <a:ext uri="{FF2B5EF4-FFF2-40B4-BE49-F238E27FC236}">
                  <a16:creationId xmlns:a16="http://schemas.microsoft.com/office/drawing/2014/main" id="{E318E96F-77E6-06F4-8B62-B38C57D250EC}"/>
                </a:ext>
              </a:extLst>
            </p:cNvPr>
            <p:cNvSpPr/>
            <p:nvPr/>
          </p:nvSpPr>
          <p:spPr>
            <a:xfrm>
              <a:off x="18081271" y="6868877"/>
              <a:ext cx="13821410" cy="5527696"/>
            </a:xfrm>
            <a:prstGeom prst="round1Rect">
              <a:avLst>
                <a:gd name="adj" fmla="val 0"/>
              </a:avLst>
            </a:prstGeom>
            <a:solidFill>
              <a:srgbClr val="F3F3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2063 Redondear rectángulo de esquina sencilla">
              <a:extLst>
                <a:ext uri="{FF2B5EF4-FFF2-40B4-BE49-F238E27FC236}">
                  <a16:creationId xmlns:a16="http://schemas.microsoft.com/office/drawing/2014/main" id="{A8F69144-7C66-4BC8-9142-04E2054A5AC5}"/>
                </a:ext>
              </a:extLst>
            </p:cNvPr>
            <p:cNvSpPr/>
            <p:nvPr/>
          </p:nvSpPr>
          <p:spPr>
            <a:xfrm>
              <a:off x="18081271" y="6885248"/>
              <a:ext cx="13821410" cy="900925"/>
            </a:xfrm>
            <a:prstGeom prst="round1Rect">
              <a:avLst>
                <a:gd name="adj" fmla="val 0"/>
              </a:avLst>
            </a:prstGeom>
            <a:solidFill>
              <a:srgbClr val="2BA9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solidFill>
                    <a:srgbClr val="402E2B"/>
                  </a:solidFill>
                  <a:latin typeface="Aptos" panose="020B0004020202020204" pitchFamily="34" charset="0"/>
                </a:rPr>
                <a:t>OBJECTIVES</a:t>
              </a:r>
            </a:p>
          </p:txBody>
        </p:sp>
      </p:grpSp>
      <p:sp>
        <p:nvSpPr>
          <p:cNvPr id="2064" name="2063 Redondear rectángulo de esquina sencilla"/>
          <p:cNvSpPr/>
          <p:nvPr/>
        </p:nvSpPr>
        <p:spPr>
          <a:xfrm>
            <a:off x="761522" y="13472443"/>
            <a:ext cx="31241922" cy="15198928"/>
          </a:xfrm>
          <a:prstGeom prst="round1Rect">
            <a:avLst>
              <a:gd name="adj" fmla="val 0"/>
            </a:avLst>
          </a:prstGeom>
          <a:solidFill>
            <a:srgbClr val="FFD9E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2063 Redondear rectángulo de esquina sencilla">
            <a:extLst>
              <a:ext uri="{FF2B5EF4-FFF2-40B4-BE49-F238E27FC236}">
                <a16:creationId xmlns:a16="http://schemas.microsoft.com/office/drawing/2014/main" id="{A1BD6E9A-7C5C-D282-B70C-B5D2F034A96C}"/>
              </a:ext>
            </a:extLst>
          </p:cNvPr>
          <p:cNvSpPr/>
          <p:nvPr/>
        </p:nvSpPr>
        <p:spPr>
          <a:xfrm>
            <a:off x="801331" y="13465796"/>
            <a:ext cx="31241922" cy="1117180"/>
          </a:xfrm>
          <a:prstGeom prst="round1Rect">
            <a:avLst>
              <a:gd name="adj" fmla="val 0"/>
            </a:avLst>
          </a:prstGeom>
          <a:solidFill>
            <a:srgbClr val="9E657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700" b="1" dirty="0">
                <a:solidFill>
                  <a:schemeClr val="tx1"/>
                </a:solidFill>
                <a:latin typeface="Aptos" panose="020B0004020202020204" pitchFamily="34" charset="0"/>
              </a:rPr>
              <a:t> </a:t>
            </a:r>
            <a:r>
              <a:rPr lang="en-US" sz="5700" b="1" dirty="0">
                <a:solidFill>
                  <a:srgbClr val="402E2B"/>
                </a:solidFill>
                <a:latin typeface="Aptos" panose="020B0004020202020204" pitchFamily="34" charset="0"/>
              </a:rPr>
              <a:t>PYROLYSIS OF RICE HUSK</a:t>
            </a:r>
          </a:p>
        </p:txBody>
      </p:sp>
      <p:grpSp>
        <p:nvGrpSpPr>
          <p:cNvPr id="1187" name="Grupo 1186">
            <a:extLst>
              <a:ext uri="{FF2B5EF4-FFF2-40B4-BE49-F238E27FC236}">
                <a16:creationId xmlns:a16="http://schemas.microsoft.com/office/drawing/2014/main" id="{5C33E244-3097-A2A9-CE7B-AD8E831F67B4}"/>
              </a:ext>
            </a:extLst>
          </p:cNvPr>
          <p:cNvGrpSpPr/>
          <p:nvPr/>
        </p:nvGrpSpPr>
        <p:grpSpPr>
          <a:xfrm>
            <a:off x="626803" y="29143371"/>
            <a:ext cx="14063053" cy="11524461"/>
            <a:chOff x="626803" y="30502870"/>
            <a:chExt cx="14063053" cy="9533881"/>
          </a:xfrm>
        </p:grpSpPr>
        <p:sp>
          <p:nvSpPr>
            <p:cNvPr id="62" name="2059 Recortar rectángulo de esquina del mismo lado">
              <a:extLst>
                <a:ext uri="{FF2B5EF4-FFF2-40B4-BE49-F238E27FC236}">
                  <a16:creationId xmlns:a16="http://schemas.microsoft.com/office/drawing/2014/main" id="{634938D1-6946-E6AE-5AF5-9A61970C559F}"/>
                </a:ext>
              </a:extLst>
            </p:cNvPr>
            <p:cNvSpPr/>
            <p:nvPr/>
          </p:nvSpPr>
          <p:spPr>
            <a:xfrm rot="5400000">
              <a:off x="2905801" y="28252695"/>
              <a:ext cx="9505058" cy="14063053"/>
            </a:xfrm>
            <a:prstGeom prst="snip2SameRect">
              <a:avLst>
                <a:gd name="adj1" fmla="val 0"/>
                <a:gd name="adj2" fmla="val 0"/>
              </a:avLst>
            </a:prstGeom>
            <a:solidFill>
              <a:srgbClr val="C8E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2063 Redondear rectángulo de esquina sencilla">
              <a:extLst>
                <a:ext uri="{FF2B5EF4-FFF2-40B4-BE49-F238E27FC236}">
                  <a16:creationId xmlns:a16="http://schemas.microsoft.com/office/drawing/2014/main" id="{78146956-1286-7F19-646E-667148A4BE01}"/>
                </a:ext>
              </a:extLst>
            </p:cNvPr>
            <p:cNvSpPr/>
            <p:nvPr/>
          </p:nvSpPr>
          <p:spPr>
            <a:xfrm>
              <a:off x="626803" y="30502870"/>
              <a:ext cx="12779762" cy="1117180"/>
            </a:xfrm>
            <a:prstGeom prst="round1Rect">
              <a:avLst>
                <a:gd name="adj" fmla="val 0"/>
              </a:avLst>
            </a:prstGeom>
            <a:solidFill>
              <a:srgbClr val="5A755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700" dirty="0">
                  <a:latin typeface="Aptos" panose="020B0004020202020204" pitchFamily="34" charset="0"/>
                </a:rPr>
                <a:t> </a:t>
              </a:r>
              <a:r>
                <a:rPr lang="en-US" sz="5700" b="1" dirty="0">
                  <a:solidFill>
                    <a:srgbClr val="402E2B"/>
                  </a:solidFill>
                  <a:latin typeface="Aptos" panose="020B0004020202020204" pitchFamily="34" charset="0"/>
                </a:rPr>
                <a:t>ADSORPTION EXPERIMENTS</a:t>
              </a:r>
            </a:p>
          </p:txBody>
        </p:sp>
      </p:grpSp>
      <p:grpSp>
        <p:nvGrpSpPr>
          <p:cNvPr id="1188" name="Grupo 1187">
            <a:extLst>
              <a:ext uri="{FF2B5EF4-FFF2-40B4-BE49-F238E27FC236}">
                <a16:creationId xmlns:a16="http://schemas.microsoft.com/office/drawing/2014/main" id="{124381A2-59C4-8C52-A2A3-BC71A9537F67}"/>
              </a:ext>
            </a:extLst>
          </p:cNvPr>
          <p:cNvGrpSpPr/>
          <p:nvPr/>
        </p:nvGrpSpPr>
        <p:grpSpPr>
          <a:xfrm>
            <a:off x="15038298" y="29143372"/>
            <a:ext cx="16864383" cy="11524460"/>
            <a:chOff x="15077621" y="30586282"/>
            <a:chExt cx="16864383" cy="9450469"/>
          </a:xfrm>
        </p:grpSpPr>
        <p:sp>
          <p:nvSpPr>
            <p:cNvPr id="63" name="2059 Recortar rectángulo de esquina del mismo lado"/>
            <p:cNvSpPr/>
            <p:nvPr/>
          </p:nvSpPr>
          <p:spPr>
            <a:xfrm rot="5400000">
              <a:off x="18783803" y="26880100"/>
              <a:ext cx="9450469" cy="16862834"/>
            </a:xfrm>
            <a:prstGeom prst="snip2SameRect">
              <a:avLst>
                <a:gd name="adj1" fmla="val 0"/>
                <a:gd name="adj2" fmla="val 0"/>
              </a:avLst>
            </a:prstGeom>
            <a:solidFill>
              <a:srgbClr val="FFE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2063 Redondear rectángulo de esquina sencilla">
              <a:extLst>
                <a:ext uri="{FF2B5EF4-FFF2-40B4-BE49-F238E27FC236}">
                  <a16:creationId xmlns:a16="http://schemas.microsoft.com/office/drawing/2014/main" id="{BF142CF6-2D9E-EC64-00CC-982C0FFA47D1}"/>
                </a:ext>
              </a:extLst>
            </p:cNvPr>
            <p:cNvSpPr/>
            <p:nvPr/>
          </p:nvSpPr>
          <p:spPr>
            <a:xfrm>
              <a:off x="18867229" y="30592728"/>
              <a:ext cx="13074775" cy="1117180"/>
            </a:xfrm>
            <a:prstGeom prst="round1Rect">
              <a:avLst>
                <a:gd name="adj" fmla="val 0"/>
              </a:avLst>
            </a:prstGeom>
            <a:solidFill>
              <a:srgbClr val="E59A7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5700" b="1" dirty="0">
                  <a:solidFill>
                    <a:srgbClr val="402E2B"/>
                  </a:solidFill>
                  <a:latin typeface="Aptos" panose="020B0004020202020204" pitchFamily="34" charset="0"/>
                </a:rPr>
                <a:t>COMPOSITE</a:t>
              </a:r>
              <a:r>
                <a:rPr lang="en-US" sz="5700" dirty="0">
                  <a:solidFill>
                    <a:srgbClr val="402E2B"/>
                  </a:solidFill>
                  <a:latin typeface="Aptos" panose="020B0004020202020204" pitchFamily="34" charset="0"/>
                </a:rPr>
                <a:t> </a:t>
              </a:r>
              <a:r>
                <a:rPr lang="en-US" sz="5700" b="1" dirty="0">
                  <a:solidFill>
                    <a:srgbClr val="402E2B"/>
                  </a:solidFill>
                  <a:latin typeface="Aptos" panose="020B0004020202020204" pitchFamily="34" charset="0"/>
                </a:rPr>
                <a:t>SYNTHESIS</a:t>
              </a:r>
            </a:p>
          </p:txBody>
        </p:sp>
      </p:grpSp>
      <p:grpSp>
        <p:nvGrpSpPr>
          <p:cNvPr id="77" name="Grupo 76">
            <a:extLst>
              <a:ext uri="{FF2B5EF4-FFF2-40B4-BE49-F238E27FC236}">
                <a16:creationId xmlns:a16="http://schemas.microsoft.com/office/drawing/2014/main" id="{636715F1-D346-DCD9-4968-D3B3D6D73224}"/>
              </a:ext>
            </a:extLst>
          </p:cNvPr>
          <p:cNvGrpSpPr/>
          <p:nvPr/>
        </p:nvGrpSpPr>
        <p:grpSpPr>
          <a:xfrm>
            <a:off x="626803" y="40945141"/>
            <a:ext cx="31241922" cy="1902991"/>
            <a:chOff x="720307" y="39994550"/>
            <a:chExt cx="31241922" cy="2762972"/>
          </a:xfrm>
        </p:grpSpPr>
        <p:sp>
          <p:nvSpPr>
            <p:cNvPr id="72" name="2063 Redondear rectángulo de esquina sencilla">
              <a:extLst>
                <a:ext uri="{FF2B5EF4-FFF2-40B4-BE49-F238E27FC236}">
                  <a16:creationId xmlns:a16="http://schemas.microsoft.com/office/drawing/2014/main" id="{04A79B38-9FFE-6489-B434-70FF05854CD7}"/>
                </a:ext>
              </a:extLst>
            </p:cNvPr>
            <p:cNvSpPr/>
            <p:nvPr/>
          </p:nvSpPr>
          <p:spPr>
            <a:xfrm>
              <a:off x="720307" y="40006778"/>
              <a:ext cx="31241922" cy="2750744"/>
            </a:xfrm>
            <a:prstGeom prst="round1Rect">
              <a:avLst>
                <a:gd name="adj" fmla="val 0"/>
              </a:avLst>
            </a:prstGeom>
            <a:solidFill>
              <a:srgbClr val="F6E9F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2063 Redondear rectángulo de esquina sencilla">
              <a:extLst>
                <a:ext uri="{FF2B5EF4-FFF2-40B4-BE49-F238E27FC236}">
                  <a16:creationId xmlns:a16="http://schemas.microsoft.com/office/drawing/2014/main" id="{A14F2271-216C-85EB-189A-607FD38866E1}"/>
                </a:ext>
              </a:extLst>
            </p:cNvPr>
            <p:cNvSpPr/>
            <p:nvPr/>
          </p:nvSpPr>
          <p:spPr>
            <a:xfrm>
              <a:off x="720307" y="39994550"/>
              <a:ext cx="31241922" cy="1160399"/>
            </a:xfrm>
            <a:prstGeom prst="round1Rect">
              <a:avLst>
                <a:gd name="adj" fmla="val 0"/>
              </a:avLst>
            </a:prstGeom>
            <a:solidFill>
              <a:srgbClr val="756C7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ptos" panose="020B0004020202020204" pitchFamily="34" charset="0"/>
                </a:rPr>
                <a:t> </a:t>
              </a:r>
              <a:r>
                <a:rPr lang="en-US" sz="5400" b="1" dirty="0">
                  <a:latin typeface="Aptos" panose="020B0004020202020204" pitchFamily="34" charset="0"/>
                </a:rPr>
                <a:t>ACKNOWLEDGEMENTS</a:t>
              </a:r>
            </a:p>
          </p:txBody>
        </p:sp>
      </p:grpSp>
      <p:grpSp>
        <p:nvGrpSpPr>
          <p:cNvPr id="2103" name="Grupo 2102">
            <a:extLst>
              <a:ext uri="{FF2B5EF4-FFF2-40B4-BE49-F238E27FC236}">
                <a16:creationId xmlns:a16="http://schemas.microsoft.com/office/drawing/2014/main" id="{45DD3B07-487D-BFED-0C3A-0BEB53D47F1A}"/>
              </a:ext>
            </a:extLst>
          </p:cNvPr>
          <p:cNvGrpSpPr/>
          <p:nvPr/>
        </p:nvGrpSpPr>
        <p:grpSpPr>
          <a:xfrm>
            <a:off x="-459446" y="20319406"/>
            <a:ext cx="13061071" cy="8064895"/>
            <a:chOff x="89157" y="16157604"/>
            <a:chExt cx="12603023" cy="7526656"/>
          </a:xfrm>
        </p:grpSpPr>
        <p:grpSp>
          <p:nvGrpSpPr>
            <p:cNvPr id="78" name="Grupo 77">
              <a:extLst>
                <a:ext uri="{FF2B5EF4-FFF2-40B4-BE49-F238E27FC236}">
                  <a16:creationId xmlns:a16="http://schemas.microsoft.com/office/drawing/2014/main" id="{BA840FE7-4D84-82C9-0B2F-D78AFA16C475}"/>
                </a:ext>
              </a:extLst>
            </p:cNvPr>
            <p:cNvGrpSpPr/>
            <p:nvPr/>
          </p:nvGrpSpPr>
          <p:grpSpPr>
            <a:xfrm>
              <a:off x="830451" y="16157604"/>
              <a:ext cx="11861729" cy="6715034"/>
              <a:chOff x="1450034" y="1235139"/>
              <a:chExt cx="6084481" cy="2987424"/>
            </a:xfrm>
          </p:grpSpPr>
          <p:grpSp>
            <p:nvGrpSpPr>
              <p:cNvPr id="79" name="Grupo 78">
                <a:extLst>
                  <a:ext uri="{FF2B5EF4-FFF2-40B4-BE49-F238E27FC236}">
                    <a16:creationId xmlns:a16="http://schemas.microsoft.com/office/drawing/2014/main" id="{3703FA39-50BB-5D01-ED5C-E734FA308F6F}"/>
                  </a:ext>
                </a:extLst>
              </p:cNvPr>
              <p:cNvGrpSpPr/>
              <p:nvPr/>
            </p:nvGrpSpPr>
            <p:grpSpPr>
              <a:xfrm>
                <a:off x="3294586" y="1836947"/>
                <a:ext cx="3424092" cy="1975608"/>
                <a:chOff x="2714366" y="1509564"/>
                <a:chExt cx="3715268" cy="2124371"/>
              </a:xfrm>
            </p:grpSpPr>
            <p:grpSp>
              <p:nvGrpSpPr>
                <p:cNvPr id="151" name="Grupo 150">
                  <a:extLst>
                    <a:ext uri="{FF2B5EF4-FFF2-40B4-BE49-F238E27FC236}">
                      <a16:creationId xmlns:a16="http://schemas.microsoft.com/office/drawing/2014/main" id="{FBD89EEC-5710-984A-C1D8-6C879ED63F5E}"/>
                    </a:ext>
                  </a:extLst>
                </p:cNvPr>
                <p:cNvGrpSpPr/>
                <p:nvPr/>
              </p:nvGrpSpPr>
              <p:grpSpPr>
                <a:xfrm>
                  <a:off x="2714366" y="1509564"/>
                  <a:ext cx="3715268" cy="2124371"/>
                  <a:chOff x="2714366" y="1509564"/>
                  <a:chExt cx="3715268" cy="2124371"/>
                </a:xfrm>
              </p:grpSpPr>
              <p:pic>
                <p:nvPicPr>
                  <p:cNvPr id="154" name="Imagen 153">
                    <a:extLst>
                      <a:ext uri="{FF2B5EF4-FFF2-40B4-BE49-F238E27FC236}">
                        <a16:creationId xmlns:a16="http://schemas.microsoft.com/office/drawing/2014/main" id="{A842EDCC-0282-9656-437E-41777A5BA8BF}"/>
                      </a:ext>
                    </a:extLst>
                  </p:cNvPr>
                  <p:cNvPicPr>
                    <a:picLocks noChangeAspect="1"/>
                  </p:cNvPicPr>
                  <p:nvPr/>
                </p:nvPicPr>
                <p:blipFill>
                  <a:blip r:embed="rId7"/>
                  <a:stretch>
                    <a:fillRect/>
                  </a:stretch>
                </p:blipFill>
                <p:spPr>
                  <a:xfrm>
                    <a:off x="2714366" y="1509564"/>
                    <a:ext cx="3715268" cy="2124371"/>
                  </a:xfrm>
                  <a:prstGeom prst="rect">
                    <a:avLst/>
                  </a:prstGeom>
                </p:spPr>
              </p:pic>
              <p:pic>
                <p:nvPicPr>
                  <p:cNvPr id="155" name="Imagen 154">
                    <a:extLst>
                      <a:ext uri="{FF2B5EF4-FFF2-40B4-BE49-F238E27FC236}">
                        <a16:creationId xmlns:a16="http://schemas.microsoft.com/office/drawing/2014/main" id="{BDCB345B-E5DF-E49C-81B9-CCD18B394144}"/>
                      </a:ext>
                    </a:extLst>
                  </p:cNvPr>
                  <p:cNvPicPr>
                    <a:picLocks noChangeAspect="1"/>
                  </p:cNvPicPr>
                  <p:nvPr/>
                </p:nvPicPr>
                <p:blipFill rotWithShape="1">
                  <a:blip r:embed="rId8"/>
                  <a:srcRect r="-2266"/>
                  <a:stretch/>
                </p:blipFill>
                <p:spPr>
                  <a:xfrm>
                    <a:off x="2744346" y="2201079"/>
                    <a:ext cx="647790" cy="114316"/>
                  </a:xfrm>
                  <a:prstGeom prst="rect">
                    <a:avLst/>
                  </a:prstGeom>
                </p:spPr>
              </p:pic>
            </p:grpSp>
            <p:sp>
              <p:nvSpPr>
                <p:cNvPr id="153" name="Rectángulo 152">
                  <a:extLst>
                    <a:ext uri="{FF2B5EF4-FFF2-40B4-BE49-F238E27FC236}">
                      <a16:creationId xmlns:a16="http://schemas.microsoft.com/office/drawing/2014/main" id="{7B04D347-AE65-E9D3-FC5B-1F424A600D5B}"/>
                    </a:ext>
                  </a:extLst>
                </p:cNvPr>
                <p:cNvSpPr/>
                <p:nvPr/>
              </p:nvSpPr>
              <p:spPr>
                <a:xfrm>
                  <a:off x="3262818" y="3244850"/>
                  <a:ext cx="451932" cy="18415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2200" dirty="0">
                      <a:solidFill>
                        <a:srgbClr val="000000"/>
                      </a:solidFill>
                    </a:rPr>
                    <a:t>T</a:t>
                  </a:r>
                  <a:r>
                    <a:rPr lang="es-AR" sz="2200" dirty="0">
                      <a:solidFill>
                        <a:srgbClr val="000000"/>
                      </a:solidFill>
                    </a:rPr>
                    <a:t>°</a:t>
                  </a:r>
                  <a:endParaRPr lang="es-AR" sz="2200" dirty="0"/>
                </a:p>
              </p:txBody>
            </p:sp>
          </p:grpSp>
          <p:pic>
            <p:nvPicPr>
              <p:cNvPr id="80" name="Imagen 79">
                <a:extLst>
                  <a:ext uri="{FF2B5EF4-FFF2-40B4-BE49-F238E27FC236}">
                    <a16:creationId xmlns:a16="http://schemas.microsoft.com/office/drawing/2014/main" id="{6FAA1990-595B-F6E1-69AE-111CA66F0D92}"/>
                  </a:ext>
                </a:extLst>
              </p:cNvPr>
              <p:cNvPicPr>
                <a:picLocks noChangeAspect="1"/>
              </p:cNvPicPr>
              <p:nvPr/>
            </p:nvPicPr>
            <p:blipFill>
              <a:blip r:embed="rId9"/>
              <a:stretch>
                <a:fillRect/>
              </a:stretch>
            </p:blipFill>
            <p:spPr>
              <a:xfrm>
                <a:off x="3322216" y="2468831"/>
                <a:ext cx="639695" cy="112581"/>
              </a:xfrm>
              <a:prstGeom prst="rect">
                <a:avLst/>
              </a:prstGeom>
            </p:spPr>
          </p:pic>
          <p:pic>
            <p:nvPicPr>
              <p:cNvPr id="81" name="Imagen 80">
                <a:extLst>
                  <a:ext uri="{FF2B5EF4-FFF2-40B4-BE49-F238E27FC236}">
                    <a16:creationId xmlns:a16="http://schemas.microsoft.com/office/drawing/2014/main" id="{9E733FFB-4E5D-8A0E-E55C-09C44FC3FC80}"/>
                  </a:ext>
                </a:extLst>
              </p:cNvPr>
              <p:cNvPicPr>
                <a:picLocks noChangeAspect="1"/>
              </p:cNvPicPr>
              <p:nvPr/>
            </p:nvPicPr>
            <p:blipFill>
              <a:blip r:embed="rId10"/>
              <a:stretch>
                <a:fillRect/>
              </a:stretch>
            </p:blipFill>
            <p:spPr>
              <a:xfrm>
                <a:off x="4232533" y="2480504"/>
                <a:ext cx="579462" cy="97452"/>
              </a:xfrm>
              <a:prstGeom prst="rect">
                <a:avLst/>
              </a:prstGeom>
            </p:spPr>
          </p:pic>
          <p:cxnSp>
            <p:nvCxnSpPr>
              <p:cNvPr id="82" name="Google Shape;289;p19">
                <a:extLst>
                  <a:ext uri="{FF2B5EF4-FFF2-40B4-BE49-F238E27FC236}">
                    <a16:creationId xmlns:a16="http://schemas.microsoft.com/office/drawing/2014/main" id="{DE89177F-50D3-6DDB-FD65-C4802474A387}"/>
                  </a:ext>
                </a:extLst>
              </p:cNvPr>
              <p:cNvCxnSpPr>
                <a:cxnSpLocks/>
              </p:cNvCxnSpPr>
              <p:nvPr/>
            </p:nvCxnSpPr>
            <p:spPr>
              <a:xfrm rot="16200000" flipV="1">
                <a:off x="3292606" y="2007603"/>
                <a:ext cx="334790" cy="0"/>
              </a:xfrm>
              <a:prstGeom prst="straightConnector1">
                <a:avLst/>
              </a:prstGeom>
              <a:noFill/>
              <a:ln w="28575" cap="flat" cmpd="sng">
                <a:solidFill>
                  <a:srgbClr val="000000"/>
                </a:solidFill>
                <a:prstDash val="solid"/>
                <a:round/>
                <a:headEnd type="none" w="med" len="med"/>
                <a:tailEnd type="oval" w="med" len="med"/>
              </a:ln>
            </p:spPr>
          </p:cxnSp>
          <p:cxnSp>
            <p:nvCxnSpPr>
              <p:cNvPr id="83" name="Google Shape;289;p19">
                <a:extLst>
                  <a:ext uri="{FF2B5EF4-FFF2-40B4-BE49-F238E27FC236}">
                    <a16:creationId xmlns:a16="http://schemas.microsoft.com/office/drawing/2014/main" id="{6524086D-B534-62DB-5F66-03831E57695D}"/>
                  </a:ext>
                </a:extLst>
              </p:cNvPr>
              <p:cNvCxnSpPr>
                <a:cxnSpLocks/>
              </p:cNvCxnSpPr>
              <p:nvPr/>
            </p:nvCxnSpPr>
            <p:spPr>
              <a:xfrm rot="16200000" flipV="1">
                <a:off x="4341125" y="1781426"/>
                <a:ext cx="334790" cy="0"/>
              </a:xfrm>
              <a:prstGeom prst="straightConnector1">
                <a:avLst/>
              </a:prstGeom>
              <a:noFill/>
              <a:ln w="28575" cap="flat" cmpd="sng">
                <a:solidFill>
                  <a:srgbClr val="000000"/>
                </a:solidFill>
                <a:prstDash val="solid"/>
                <a:round/>
                <a:headEnd type="none" w="med" len="med"/>
                <a:tailEnd type="oval" w="med" len="med"/>
              </a:ln>
            </p:spPr>
          </p:cxnSp>
          <p:cxnSp>
            <p:nvCxnSpPr>
              <p:cNvPr id="84" name="Google Shape;289;p19">
                <a:extLst>
                  <a:ext uri="{FF2B5EF4-FFF2-40B4-BE49-F238E27FC236}">
                    <a16:creationId xmlns:a16="http://schemas.microsoft.com/office/drawing/2014/main" id="{A1628D87-EC67-8A39-5CF2-389995DFE251}"/>
                  </a:ext>
                </a:extLst>
              </p:cNvPr>
              <p:cNvCxnSpPr>
                <a:cxnSpLocks/>
              </p:cNvCxnSpPr>
              <p:nvPr/>
            </p:nvCxnSpPr>
            <p:spPr>
              <a:xfrm rot="16200000" flipV="1">
                <a:off x="6403074" y="2160555"/>
                <a:ext cx="334790" cy="0"/>
              </a:xfrm>
              <a:prstGeom prst="straightConnector1">
                <a:avLst/>
              </a:prstGeom>
              <a:noFill/>
              <a:ln w="28575" cap="flat" cmpd="sng">
                <a:solidFill>
                  <a:srgbClr val="000000"/>
                </a:solidFill>
                <a:prstDash val="solid"/>
                <a:round/>
                <a:headEnd type="none" w="med" len="med"/>
                <a:tailEnd type="oval" w="med" len="med"/>
              </a:ln>
            </p:spPr>
          </p:cxnSp>
          <p:cxnSp>
            <p:nvCxnSpPr>
              <p:cNvPr id="85" name="Google Shape;289;p19">
                <a:extLst>
                  <a:ext uri="{FF2B5EF4-FFF2-40B4-BE49-F238E27FC236}">
                    <a16:creationId xmlns:a16="http://schemas.microsoft.com/office/drawing/2014/main" id="{5912867E-42C6-E36B-9B38-796A962CFF60}"/>
                  </a:ext>
                </a:extLst>
              </p:cNvPr>
              <p:cNvCxnSpPr>
                <a:cxnSpLocks/>
              </p:cNvCxnSpPr>
              <p:nvPr/>
            </p:nvCxnSpPr>
            <p:spPr>
              <a:xfrm>
                <a:off x="6570469" y="3812555"/>
                <a:ext cx="0" cy="172995"/>
              </a:xfrm>
              <a:prstGeom prst="straightConnector1">
                <a:avLst/>
              </a:prstGeom>
              <a:noFill/>
              <a:ln w="28575" cap="flat" cmpd="sng">
                <a:solidFill>
                  <a:srgbClr val="000000"/>
                </a:solidFill>
                <a:prstDash val="solid"/>
                <a:round/>
                <a:headEnd type="none" w="med" len="med"/>
                <a:tailEnd type="oval" w="med" len="med"/>
              </a:ln>
            </p:spPr>
          </p:cxnSp>
          <p:grpSp>
            <p:nvGrpSpPr>
              <p:cNvPr id="130" name="Grupo 129">
                <a:extLst>
                  <a:ext uri="{FF2B5EF4-FFF2-40B4-BE49-F238E27FC236}">
                    <a16:creationId xmlns:a16="http://schemas.microsoft.com/office/drawing/2014/main" id="{EF7A2C81-9868-2366-17F8-CBEADAABB904}"/>
                  </a:ext>
                </a:extLst>
              </p:cNvPr>
              <p:cNvGrpSpPr/>
              <p:nvPr/>
            </p:nvGrpSpPr>
            <p:grpSpPr>
              <a:xfrm>
                <a:off x="1965324" y="2185594"/>
                <a:ext cx="1373856" cy="1265124"/>
                <a:chOff x="2060515" y="2480928"/>
                <a:chExt cx="1490686" cy="1360387"/>
              </a:xfrm>
            </p:grpSpPr>
            <p:pic>
              <p:nvPicPr>
                <p:cNvPr id="137" name="Imagen 136">
                  <a:extLst>
                    <a:ext uri="{FF2B5EF4-FFF2-40B4-BE49-F238E27FC236}">
                      <a16:creationId xmlns:a16="http://schemas.microsoft.com/office/drawing/2014/main" id="{0A0A7CAC-FFD3-19F7-D29E-0DCE9C3F0D9D}"/>
                    </a:ext>
                  </a:extLst>
                </p:cNvPr>
                <p:cNvPicPr>
                  <a:picLocks noChangeAspect="1"/>
                </p:cNvPicPr>
                <p:nvPr/>
              </p:nvPicPr>
              <p:blipFill>
                <a:blip r:embed="rId11"/>
                <a:stretch>
                  <a:fillRect/>
                </a:stretch>
              </p:blipFill>
              <p:spPr>
                <a:xfrm>
                  <a:off x="2246133" y="2689163"/>
                  <a:ext cx="1305068" cy="903510"/>
                </a:xfrm>
                <a:prstGeom prst="rect">
                  <a:avLst/>
                </a:prstGeom>
              </p:spPr>
            </p:pic>
            <p:cxnSp>
              <p:nvCxnSpPr>
                <p:cNvPr id="138" name="Google Shape;289;p19">
                  <a:extLst>
                    <a:ext uri="{FF2B5EF4-FFF2-40B4-BE49-F238E27FC236}">
                      <a16:creationId xmlns:a16="http://schemas.microsoft.com/office/drawing/2014/main" id="{E507730C-B49E-5A4D-A036-C1C0251F64E6}"/>
                    </a:ext>
                  </a:extLst>
                </p:cNvPr>
                <p:cNvCxnSpPr>
                  <a:cxnSpLocks/>
                </p:cNvCxnSpPr>
                <p:nvPr/>
              </p:nvCxnSpPr>
              <p:spPr>
                <a:xfrm rot="5400000">
                  <a:off x="2972126" y="3661315"/>
                  <a:ext cx="360000" cy="0"/>
                </a:xfrm>
                <a:prstGeom prst="straightConnector1">
                  <a:avLst/>
                </a:prstGeom>
                <a:noFill/>
                <a:ln w="28575" cap="flat" cmpd="sng">
                  <a:solidFill>
                    <a:srgbClr val="000000"/>
                  </a:solidFill>
                  <a:prstDash val="solid"/>
                  <a:round/>
                  <a:headEnd type="none" w="med" len="med"/>
                  <a:tailEnd type="oval" w="med" len="med"/>
                </a:ln>
              </p:spPr>
            </p:cxnSp>
            <p:cxnSp>
              <p:nvCxnSpPr>
                <p:cNvPr id="141" name="Google Shape;289;p19">
                  <a:extLst>
                    <a:ext uri="{FF2B5EF4-FFF2-40B4-BE49-F238E27FC236}">
                      <a16:creationId xmlns:a16="http://schemas.microsoft.com/office/drawing/2014/main" id="{E1BB33D4-1E08-2FB6-2B93-EB1568055981}"/>
                    </a:ext>
                  </a:extLst>
                </p:cNvPr>
                <p:cNvCxnSpPr>
                  <a:cxnSpLocks/>
                </p:cNvCxnSpPr>
                <p:nvPr/>
              </p:nvCxnSpPr>
              <p:spPr>
                <a:xfrm rot="16200000" flipV="1">
                  <a:off x="1891148" y="2660928"/>
                  <a:ext cx="360000" cy="0"/>
                </a:xfrm>
                <a:prstGeom prst="straightConnector1">
                  <a:avLst/>
                </a:prstGeom>
                <a:noFill/>
                <a:ln w="28575" cap="flat" cmpd="sng">
                  <a:solidFill>
                    <a:srgbClr val="000000"/>
                  </a:solidFill>
                  <a:prstDash val="solid"/>
                  <a:round/>
                  <a:headEnd type="none" w="med" len="med"/>
                  <a:tailEnd type="oval" w="med" len="med"/>
                </a:ln>
              </p:spPr>
            </p:cxnSp>
            <p:cxnSp>
              <p:nvCxnSpPr>
                <p:cNvPr id="149" name="Conector recto 148">
                  <a:extLst>
                    <a:ext uri="{FF2B5EF4-FFF2-40B4-BE49-F238E27FC236}">
                      <a16:creationId xmlns:a16="http://schemas.microsoft.com/office/drawing/2014/main" id="{5A6057AF-741A-DC11-E5FE-33C80D7C5BBF}"/>
                    </a:ext>
                  </a:extLst>
                </p:cNvPr>
                <p:cNvCxnSpPr/>
                <p:nvPr/>
              </p:nvCxnSpPr>
              <p:spPr>
                <a:xfrm>
                  <a:off x="2060515" y="2829165"/>
                  <a:ext cx="144000"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31" name="Google Shape;1018;p38">
                <a:extLst>
                  <a:ext uri="{FF2B5EF4-FFF2-40B4-BE49-F238E27FC236}">
                    <a16:creationId xmlns:a16="http://schemas.microsoft.com/office/drawing/2014/main" id="{85DD8410-A862-C180-4363-EB79A0AF489C}"/>
                  </a:ext>
                </a:extLst>
              </p:cNvPr>
              <p:cNvSpPr txBox="1"/>
              <p:nvPr/>
            </p:nvSpPr>
            <p:spPr>
              <a:xfrm>
                <a:off x="1450034" y="1769712"/>
                <a:ext cx="1088039" cy="214225"/>
              </a:xfrm>
              <a:prstGeom prst="rect">
                <a:avLst/>
              </a:prstGeom>
              <a:noFill/>
              <a:ln>
                <a:noFill/>
              </a:ln>
            </p:spPr>
            <p:txBody>
              <a:bodyPr spcFirstLastPara="1" wrap="square" lIns="91425" tIns="91425" rIns="91425" bIns="91425" anchor="t" anchorCtr="0">
                <a:noAutofit/>
              </a:bodyPr>
              <a:lstStyle/>
              <a:p>
                <a:pPr lvl="0" algn="ctr" rtl="0">
                  <a:spcBef>
                    <a:spcPts val="0"/>
                  </a:spcBef>
                  <a:spcAft>
                    <a:spcPts val="0"/>
                  </a:spcAft>
                </a:pPr>
                <a:r>
                  <a:rPr lang="es-AR" sz="2200" dirty="0" err="1">
                    <a:ea typeface="Nunito"/>
                    <a:cs typeface="Nunito"/>
                    <a:sym typeface="Nunito"/>
                  </a:rPr>
                  <a:t>Vacuum</a:t>
                </a:r>
                <a:r>
                  <a:rPr lang="es-AR" sz="2200" dirty="0">
                    <a:ea typeface="Nunito"/>
                    <a:cs typeface="Nunito"/>
                    <a:sym typeface="Nunito"/>
                  </a:rPr>
                  <a:t> </a:t>
                </a:r>
              </a:p>
              <a:p>
                <a:pPr lvl="0" algn="ctr" rtl="0">
                  <a:spcBef>
                    <a:spcPts val="0"/>
                  </a:spcBef>
                  <a:spcAft>
                    <a:spcPts val="0"/>
                  </a:spcAft>
                </a:pPr>
                <a:r>
                  <a:rPr lang="es-AR" sz="2200" dirty="0" err="1">
                    <a:ea typeface="Nunito"/>
                    <a:cs typeface="Nunito"/>
                    <a:sym typeface="Nunito"/>
                  </a:rPr>
                  <a:t>pump</a:t>
                </a:r>
                <a:endParaRPr lang="en-US" sz="2200" dirty="0">
                  <a:solidFill>
                    <a:schemeClr val="accent6"/>
                  </a:solidFill>
                  <a:ea typeface="Nunito"/>
                  <a:cs typeface="Nunito"/>
                  <a:sym typeface="Nunito"/>
                </a:endParaRPr>
              </a:p>
            </p:txBody>
          </p:sp>
          <p:sp>
            <p:nvSpPr>
              <p:cNvPr id="132" name="Google Shape;1018;p38">
                <a:extLst>
                  <a:ext uri="{FF2B5EF4-FFF2-40B4-BE49-F238E27FC236}">
                    <a16:creationId xmlns:a16="http://schemas.microsoft.com/office/drawing/2014/main" id="{11DAA957-7309-FDA3-ABA7-89852F06F5FB}"/>
                  </a:ext>
                </a:extLst>
              </p:cNvPr>
              <p:cNvSpPr txBox="1"/>
              <p:nvPr/>
            </p:nvSpPr>
            <p:spPr>
              <a:xfrm>
                <a:off x="2761492" y="1417000"/>
                <a:ext cx="1442240" cy="336668"/>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200" dirty="0" err="1">
                    <a:ea typeface="Nunito"/>
                    <a:cs typeface="Nunito"/>
                    <a:sym typeface="Nunito"/>
                  </a:rPr>
                  <a:t>Vacuum</a:t>
                </a:r>
                <a:r>
                  <a:rPr lang="es-AR" sz="2200" dirty="0">
                    <a:ea typeface="Nunito"/>
                    <a:cs typeface="Nunito"/>
                    <a:sym typeface="Nunito"/>
                  </a:rPr>
                  <a:t> gauge	</a:t>
                </a:r>
              </a:p>
              <a:p>
                <a:pPr lvl="0" algn="ctr" rtl="0">
                  <a:lnSpc>
                    <a:spcPct val="150000"/>
                  </a:lnSpc>
                  <a:spcBef>
                    <a:spcPts val="0"/>
                  </a:spcBef>
                  <a:spcAft>
                    <a:spcPts val="0"/>
                  </a:spcAft>
                </a:pPr>
                <a:endParaRPr lang="en-US" sz="2200" dirty="0">
                  <a:solidFill>
                    <a:schemeClr val="accent6"/>
                  </a:solidFill>
                  <a:ea typeface="Nunito"/>
                  <a:cs typeface="Nunito"/>
                  <a:sym typeface="Nunito"/>
                </a:endParaRPr>
              </a:p>
            </p:txBody>
          </p:sp>
          <p:sp>
            <p:nvSpPr>
              <p:cNvPr id="133" name="Google Shape;1018;p38">
                <a:extLst>
                  <a:ext uri="{FF2B5EF4-FFF2-40B4-BE49-F238E27FC236}">
                    <a16:creationId xmlns:a16="http://schemas.microsoft.com/office/drawing/2014/main" id="{9242DA81-2827-5CE6-9F06-5F9232B2E952}"/>
                  </a:ext>
                </a:extLst>
              </p:cNvPr>
              <p:cNvSpPr txBox="1"/>
              <p:nvPr/>
            </p:nvSpPr>
            <p:spPr>
              <a:xfrm>
                <a:off x="4017267" y="1235139"/>
                <a:ext cx="1000448" cy="263878"/>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200" dirty="0" err="1">
                    <a:ea typeface="Nunito"/>
                    <a:cs typeface="Nunito"/>
                    <a:sym typeface="Nunito"/>
                  </a:rPr>
                  <a:t>Furnace</a:t>
                </a:r>
                <a:endParaRPr lang="es-AR" sz="2200" dirty="0">
                  <a:ea typeface="Nunito"/>
                  <a:cs typeface="Nunito"/>
                  <a:sym typeface="Nunito"/>
                </a:endParaRPr>
              </a:p>
            </p:txBody>
          </p:sp>
          <p:sp>
            <p:nvSpPr>
              <p:cNvPr id="134" name="Google Shape;1018;p38">
                <a:extLst>
                  <a:ext uri="{FF2B5EF4-FFF2-40B4-BE49-F238E27FC236}">
                    <a16:creationId xmlns:a16="http://schemas.microsoft.com/office/drawing/2014/main" id="{CE328887-B6B5-2B7E-4B10-8E2FA5109DCA}"/>
                  </a:ext>
                </a:extLst>
              </p:cNvPr>
              <p:cNvSpPr txBox="1"/>
              <p:nvPr/>
            </p:nvSpPr>
            <p:spPr>
              <a:xfrm>
                <a:off x="2414715" y="3466491"/>
                <a:ext cx="1088039" cy="311736"/>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200" dirty="0" err="1">
                    <a:ea typeface="Nunito"/>
                    <a:cs typeface="Nunito"/>
                    <a:sym typeface="Nunito"/>
                  </a:rPr>
                  <a:t>Trap</a:t>
                </a:r>
                <a:endParaRPr lang="es-AR" sz="2200" dirty="0">
                  <a:ea typeface="Nunito"/>
                  <a:cs typeface="Nunito"/>
                  <a:sym typeface="Nunito"/>
                </a:endParaRPr>
              </a:p>
              <a:p>
                <a:pPr lvl="0" algn="ctr" rtl="0">
                  <a:lnSpc>
                    <a:spcPct val="150000"/>
                  </a:lnSpc>
                  <a:spcBef>
                    <a:spcPts val="0"/>
                  </a:spcBef>
                  <a:spcAft>
                    <a:spcPts val="0"/>
                  </a:spcAft>
                </a:pPr>
                <a:endParaRPr lang="en-US" sz="2200" dirty="0">
                  <a:solidFill>
                    <a:schemeClr val="accent6"/>
                  </a:solidFill>
                  <a:ea typeface="Nunito"/>
                  <a:cs typeface="Nunito"/>
                  <a:sym typeface="Nunito"/>
                </a:endParaRPr>
              </a:p>
            </p:txBody>
          </p:sp>
          <p:sp>
            <p:nvSpPr>
              <p:cNvPr id="135" name="Google Shape;1018;p38">
                <a:extLst>
                  <a:ext uri="{FF2B5EF4-FFF2-40B4-BE49-F238E27FC236}">
                    <a16:creationId xmlns:a16="http://schemas.microsoft.com/office/drawing/2014/main" id="{83B25E24-23AD-047C-2814-C3CF7921D5F0}"/>
                  </a:ext>
                </a:extLst>
              </p:cNvPr>
              <p:cNvSpPr txBox="1"/>
              <p:nvPr/>
            </p:nvSpPr>
            <p:spPr>
              <a:xfrm>
                <a:off x="5879677" y="1649961"/>
                <a:ext cx="1424455" cy="271440"/>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200" dirty="0" err="1">
                    <a:ea typeface="Nunito"/>
                    <a:cs typeface="Nunito"/>
                    <a:sym typeface="Nunito"/>
                  </a:rPr>
                  <a:t>Flowmeter</a:t>
                </a:r>
                <a:endParaRPr lang="es-AR" sz="2200" dirty="0">
                  <a:ea typeface="Nunito"/>
                  <a:cs typeface="Nunito"/>
                  <a:sym typeface="Nunito"/>
                </a:endParaRPr>
              </a:p>
            </p:txBody>
          </p:sp>
          <p:sp>
            <p:nvSpPr>
              <p:cNvPr id="136" name="Google Shape;1018;p38">
                <a:extLst>
                  <a:ext uri="{FF2B5EF4-FFF2-40B4-BE49-F238E27FC236}">
                    <a16:creationId xmlns:a16="http://schemas.microsoft.com/office/drawing/2014/main" id="{87AD89C2-C79B-AD62-7F45-3A52F69D2330}"/>
                  </a:ext>
                </a:extLst>
              </p:cNvPr>
              <p:cNvSpPr txBox="1"/>
              <p:nvPr/>
            </p:nvSpPr>
            <p:spPr>
              <a:xfrm>
                <a:off x="5646022" y="3951123"/>
                <a:ext cx="1888493" cy="271440"/>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200" dirty="0">
                    <a:ea typeface="Nunito"/>
                    <a:cs typeface="Nunito"/>
                    <a:sym typeface="Nunito"/>
                  </a:rPr>
                  <a:t>Carrier </a:t>
                </a:r>
              </a:p>
              <a:p>
                <a:pPr lvl="0" algn="ctr" rtl="0">
                  <a:lnSpc>
                    <a:spcPct val="150000"/>
                  </a:lnSpc>
                  <a:spcBef>
                    <a:spcPts val="0"/>
                  </a:spcBef>
                  <a:spcAft>
                    <a:spcPts val="0"/>
                  </a:spcAft>
                </a:pPr>
                <a:r>
                  <a:rPr lang="es-AR" sz="2200" dirty="0">
                    <a:ea typeface="Nunito"/>
                    <a:cs typeface="Nunito"/>
                    <a:sym typeface="Nunito"/>
                  </a:rPr>
                  <a:t>gas</a:t>
                </a:r>
              </a:p>
              <a:p>
                <a:pPr lvl="0" algn="ctr" rtl="0">
                  <a:lnSpc>
                    <a:spcPct val="150000"/>
                  </a:lnSpc>
                  <a:spcBef>
                    <a:spcPts val="0"/>
                  </a:spcBef>
                  <a:spcAft>
                    <a:spcPts val="0"/>
                  </a:spcAft>
                </a:pPr>
                <a:endParaRPr lang="en-US" sz="2200" dirty="0">
                  <a:solidFill>
                    <a:schemeClr val="accent6"/>
                  </a:solidFill>
                  <a:ea typeface="Nunito"/>
                  <a:cs typeface="Nunito"/>
                  <a:sym typeface="Nunito"/>
                </a:endParaRPr>
              </a:p>
            </p:txBody>
          </p:sp>
        </p:grpSp>
        <p:sp>
          <p:nvSpPr>
            <p:cNvPr id="160" name="Google Shape;1018;p38">
              <a:extLst>
                <a:ext uri="{FF2B5EF4-FFF2-40B4-BE49-F238E27FC236}">
                  <a16:creationId xmlns:a16="http://schemas.microsoft.com/office/drawing/2014/main" id="{695EEAD8-EACF-3588-4EB8-CDDC28839F23}"/>
                </a:ext>
              </a:extLst>
            </p:cNvPr>
            <p:cNvSpPr txBox="1"/>
            <p:nvPr/>
          </p:nvSpPr>
          <p:spPr>
            <a:xfrm>
              <a:off x="89157" y="23055521"/>
              <a:ext cx="12331580" cy="628739"/>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400" dirty="0">
                  <a:ea typeface="Nunito"/>
                  <a:cs typeface="Nunito"/>
                  <a:sym typeface="Nunito"/>
                </a:rPr>
                <a:t>Fig. 1. </a:t>
              </a:r>
              <a:r>
                <a:rPr lang="es-AR" sz="2400" dirty="0" err="1">
                  <a:ea typeface="Nunito"/>
                  <a:cs typeface="Nunito"/>
                  <a:sym typeface="Nunito"/>
                </a:rPr>
                <a:t>Fast</a:t>
              </a:r>
              <a:r>
                <a:rPr lang="es-AR" sz="2400" dirty="0">
                  <a:ea typeface="Nunito"/>
                  <a:cs typeface="Nunito"/>
                  <a:sym typeface="Nunito"/>
                </a:rPr>
                <a:t> </a:t>
              </a:r>
              <a:r>
                <a:rPr lang="es-AR" sz="2400" dirty="0" err="1">
                  <a:ea typeface="Nunito"/>
                  <a:cs typeface="Nunito"/>
                  <a:sym typeface="Nunito"/>
                </a:rPr>
                <a:t>pyrolysis</a:t>
              </a:r>
              <a:r>
                <a:rPr lang="es-AR" sz="2400" dirty="0">
                  <a:ea typeface="Nunito"/>
                  <a:cs typeface="Nunito"/>
                  <a:sym typeface="Nunito"/>
                </a:rPr>
                <a:t> </a:t>
              </a:r>
              <a:r>
                <a:rPr lang="es-AR" sz="2400" dirty="0" err="1">
                  <a:ea typeface="Nunito"/>
                  <a:cs typeface="Nunito"/>
                  <a:sym typeface="Nunito"/>
                </a:rPr>
                <a:t>equipment</a:t>
              </a:r>
              <a:endParaRPr lang="es-AR" sz="2400" dirty="0">
                <a:ea typeface="Nunito"/>
                <a:cs typeface="Nunito"/>
                <a:sym typeface="Nunito"/>
              </a:endParaRPr>
            </a:p>
            <a:p>
              <a:pPr lvl="0" rtl="0">
                <a:lnSpc>
                  <a:spcPct val="150000"/>
                </a:lnSpc>
                <a:spcBef>
                  <a:spcPts val="0"/>
                </a:spcBef>
                <a:spcAft>
                  <a:spcPts val="0"/>
                </a:spcAft>
              </a:pPr>
              <a:endParaRPr lang="en-US" sz="2400" dirty="0">
                <a:solidFill>
                  <a:schemeClr val="accent6"/>
                </a:solidFill>
                <a:ea typeface="Nunito"/>
                <a:cs typeface="Nunito"/>
                <a:sym typeface="Nunito"/>
              </a:endParaRPr>
            </a:p>
          </p:txBody>
        </p:sp>
      </p:grpSp>
      <p:sp>
        <p:nvSpPr>
          <p:cNvPr id="161" name="CuadroTexto 160">
            <a:extLst>
              <a:ext uri="{FF2B5EF4-FFF2-40B4-BE49-F238E27FC236}">
                <a16:creationId xmlns:a16="http://schemas.microsoft.com/office/drawing/2014/main" id="{EAC48F90-A852-14F2-9569-A50FFFAA2769}"/>
              </a:ext>
            </a:extLst>
          </p:cNvPr>
          <p:cNvSpPr txBox="1"/>
          <p:nvPr/>
        </p:nvSpPr>
        <p:spPr>
          <a:xfrm>
            <a:off x="1117691" y="14822687"/>
            <a:ext cx="10795918" cy="5664243"/>
          </a:xfrm>
          <a:prstGeom prst="rect">
            <a:avLst/>
          </a:prstGeom>
          <a:noFill/>
        </p:spPr>
        <p:txBody>
          <a:bodyPr wrap="square" rtlCol="0">
            <a:spAutoFit/>
          </a:bodyPr>
          <a:lstStyle/>
          <a:p>
            <a:pPr algn="just">
              <a:lnSpc>
                <a:spcPct val="150000"/>
              </a:lnSpc>
            </a:pPr>
            <a:r>
              <a:rPr lang="en-US" sz="3500" dirty="0"/>
              <a:t>Fast pyrolysis experiments (Fig. 1) were carried out for 20 min, with a constant flow of nitrogen gas (carrier gas) of 0.1 mL/s and pressure between 1-5 torr. The temperatures studied were 300, 400 and 500°C. After each experiment, the solid and liquid fractions—key pyrolytic products—were collected, and their respective yields were determined.</a:t>
            </a:r>
            <a:endParaRPr lang="es-AR" sz="3500" dirty="0">
              <a:solidFill>
                <a:srgbClr val="FF0000"/>
              </a:solidFill>
            </a:endParaRPr>
          </a:p>
        </p:txBody>
      </p:sp>
      <p:grpSp>
        <p:nvGrpSpPr>
          <p:cNvPr id="67" name="Grupo 66">
            <a:extLst>
              <a:ext uri="{FF2B5EF4-FFF2-40B4-BE49-F238E27FC236}">
                <a16:creationId xmlns:a16="http://schemas.microsoft.com/office/drawing/2014/main" id="{67EB7B8E-7EC6-281B-7A14-38AFC4C90C0C}"/>
              </a:ext>
            </a:extLst>
          </p:cNvPr>
          <p:cNvGrpSpPr/>
          <p:nvPr/>
        </p:nvGrpSpPr>
        <p:grpSpPr>
          <a:xfrm>
            <a:off x="11305481" y="25491132"/>
            <a:ext cx="8503362" cy="8087983"/>
            <a:chOff x="10442625" y="22979100"/>
            <a:chExt cx="11160000" cy="11160000"/>
          </a:xfrm>
        </p:grpSpPr>
        <p:sp>
          <p:nvSpPr>
            <p:cNvPr id="64" name="8 Elipse">
              <a:extLst>
                <a:ext uri="{FF2B5EF4-FFF2-40B4-BE49-F238E27FC236}">
                  <a16:creationId xmlns:a16="http://schemas.microsoft.com/office/drawing/2014/main" id="{F51BD753-B87A-7038-920A-4E67FE2343FC}"/>
                </a:ext>
              </a:extLst>
            </p:cNvPr>
            <p:cNvSpPr/>
            <p:nvPr/>
          </p:nvSpPr>
          <p:spPr>
            <a:xfrm>
              <a:off x="10442625" y="22979100"/>
              <a:ext cx="11160000" cy="11160000"/>
            </a:xfrm>
            <a:prstGeom prst="ellipse">
              <a:avLst/>
            </a:prstGeom>
            <a:solidFill>
              <a:schemeClr val="bg1"/>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8 Elipse"/>
            <p:cNvSpPr/>
            <p:nvPr/>
          </p:nvSpPr>
          <p:spPr>
            <a:xfrm>
              <a:off x="10730593" y="23267068"/>
              <a:ext cx="10584000" cy="10584000"/>
            </a:xfrm>
            <a:prstGeom prst="ellipse">
              <a:avLst/>
            </a:prstGeom>
            <a:solidFill>
              <a:srgbClr val="593430"/>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200" b="1" dirty="0"/>
                <a:t>ACTIVITIES AND METHODOLOGY</a:t>
              </a:r>
            </a:p>
          </p:txBody>
        </p:sp>
      </p:grpSp>
      <p:grpSp>
        <p:nvGrpSpPr>
          <p:cNvPr id="1190" name="Grupo 1189">
            <a:extLst>
              <a:ext uri="{FF2B5EF4-FFF2-40B4-BE49-F238E27FC236}">
                <a16:creationId xmlns:a16="http://schemas.microsoft.com/office/drawing/2014/main" id="{18FA1CE2-57F0-3630-F8B1-A88AA89AAAD3}"/>
              </a:ext>
            </a:extLst>
          </p:cNvPr>
          <p:cNvGrpSpPr/>
          <p:nvPr/>
        </p:nvGrpSpPr>
        <p:grpSpPr>
          <a:xfrm>
            <a:off x="777045" y="31959558"/>
            <a:ext cx="2812443" cy="2192383"/>
            <a:chOff x="776853" y="32259884"/>
            <a:chExt cx="2812443" cy="2192383"/>
          </a:xfrm>
        </p:grpSpPr>
        <p:sp>
          <p:nvSpPr>
            <p:cNvPr id="2057" name="Google Shape;1474;p49">
              <a:extLst>
                <a:ext uri="{FF2B5EF4-FFF2-40B4-BE49-F238E27FC236}">
                  <a16:creationId xmlns:a16="http://schemas.microsoft.com/office/drawing/2014/main" id="{A9D578EC-0574-F131-3C7A-53EBB0604A61}"/>
                </a:ext>
              </a:extLst>
            </p:cNvPr>
            <p:cNvSpPr/>
            <p:nvPr/>
          </p:nvSpPr>
          <p:spPr>
            <a:xfrm>
              <a:off x="776853" y="32259884"/>
              <a:ext cx="375500" cy="3600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200" dirty="0">
                  <a:ea typeface="Nanum Pen Script"/>
                  <a:cs typeface="Nanum Pen Script"/>
                  <a:sym typeface="Nanum Pen Script"/>
                </a:rPr>
                <a:t>1</a:t>
              </a:r>
            </a:p>
          </p:txBody>
        </p:sp>
        <p:grpSp>
          <p:nvGrpSpPr>
            <p:cNvPr id="2059" name="Grupo 2058">
              <a:extLst>
                <a:ext uri="{FF2B5EF4-FFF2-40B4-BE49-F238E27FC236}">
                  <a16:creationId xmlns:a16="http://schemas.microsoft.com/office/drawing/2014/main" id="{569182A3-E8D8-E714-DD9D-CE27D3CADBBB}"/>
                </a:ext>
              </a:extLst>
            </p:cNvPr>
            <p:cNvGrpSpPr/>
            <p:nvPr/>
          </p:nvGrpSpPr>
          <p:grpSpPr>
            <a:xfrm>
              <a:off x="889009" y="32734561"/>
              <a:ext cx="2700287" cy="1717706"/>
              <a:chOff x="-728608" y="2774402"/>
              <a:chExt cx="2739713" cy="1864915"/>
            </a:xfrm>
          </p:grpSpPr>
          <p:pic>
            <p:nvPicPr>
              <p:cNvPr id="2062" name="Picture 8" descr="dirt Icon 113123">
                <a:extLst>
                  <a:ext uri="{FF2B5EF4-FFF2-40B4-BE49-F238E27FC236}">
                    <a16:creationId xmlns:a16="http://schemas.microsoft.com/office/drawing/2014/main" id="{932173C7-CE2F-B156-8E3E-0816D2172A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8608" y="2774402"/>
                <a:ext cx="860931" cy="86093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2">
                <a:extLst>
                  <a:ext uri="{FF2B5EF4-FFF2-40B4-BE49-F238E27FC236}">
                    <a16:creationId xmlns:a16="http://schemas.microsoft.com/office/drawing/2014/main" id="{9ABE3AC1-5ECA-D42E-2ACE-EDBB32AC829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635" y="2810845"/>
                <a:ext cx="1828470" cy="1828472"/>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0" descr="Arrow Icon 3149415">
                <a:extLst>
                  <a:ext uri="{FF2B5EF4-FFF2-40B4-BE49-F238E27FC236}">
                    <a16:creationId xmlns:a16="http://schemas.microsoft.com/office/drawing/2014/main" id="{FCBE2156-E90F-F28E-4254-5DA09D14799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4100208">
                <a:off x="-717892" y="2990758"/>
                <a:ext cx="1349639" cy="134963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92" name="Grupo 1191">
            <a:extLst>
              <a:ext uri="{FF2B5EF4-FFF2-40B4-BE49-F238E27FC236}">
                <a16:creationId xmlns:a16="http://schemas.microsoft.com/office/drawing/2014/main" id="{BEDB0DE8-9BF3-957B-1A8D-FEE972E2082B}"/>
              </a:ext>
            </a:extLst>
          </p:cNvPr>
          <p:cNvGrpSpPr/>
          <p:nvPr/>
        </p:nvGrpSpPr>
        <p:grpSpPr>
          <a:xfrm>
            <a:off x="742047" y="37708379"/>
            <a:ext cx="1467218" cy="1370341"/>
            <a:chOff x="974744" y="37658467"/>
            <a:chExt cx="1467218" cy="1370341"/>
          </a:xfrm>
        </p:grpSpPr>
        <p:sp>
          <p:nvSpPr>
            <p:cNvPr id="2084" name="Google Shape;1476;p49">
              <a:extLst>
                <a:ext uri="{FF2B5EF4-FFF2-40B4-BE49-F238E27FC236}">
                  <a16:creationId xmlns:a16="http://schemas.microsoft.com/office/drawing/2014/main" id="{AB6A63A2-B691-A11A-D484-111DE3772C79}"/>
                </a:ext>
              </a:extLst>
            </p:cNvPr>
            <p:cNvSpPr/>
            <p:nvPr/>
          </p:nvSpPr>
          <p:spPr>
            <a:xfrm>
              <a:off x="974744" y="37658467"/>
              <a:ext cx="356634" cy="341258"/>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200" dirty="0">
                  <a:ea typeface="Nanum Pen Script"/>
                  <a:cs typeface="Nanum Pen Script"/>
                  <a:sym typeface="Nanum Pen Script"/>
                </a:rPr>
                <a:t>3</a:t>
              </a:r>
            </a:p>
          </p:txBody>
        </p:sp>
        <p:grpSp>
          <p:nvGrpSpPr>
            <p:cNvPr id="1165" name="Grupo 1164">
              <a:extLst>
                <a:ext uri="{FF2B5EF4-FFF2-40B4-BE49-F238E27FC236}">
                  <a16:creationId xmlns:a16="http://schemas.microsoft.com/office/drawing/2014/main" id="{70FDFB64-09EE-16DD-88CD-7632C7634C44}"/>
                </a:ext>
              </a:extLst>
            </p:cNvPr>
            <p:cNvGrpSpPr/>
            <p:nvPr/>
          </p:nvGrpSpPr>
          <p:grpSpPr>
            <a:xfrm>
              <a:off x="1804741" y="37729581"/>
              <a:ext cx="637221" cy="1299227"/>
              <a:chOff x="9254913" y="37323899"/>
              <a:chExt cx="518409" cy="1184020"/>
            </a:xfrm>
          </p:grpSpPr>
          <p:pic>
            <p:nvPicPr>
              <p:cNvPr id="2080" name="Picture 8" descr="dirt Icon 113123">
                <a:extLst>
                  <a:ext uri="{FF2B5EF4-FFF2-40B4-BE49-F238E27FC236}">
                    <a16:creationId xmlns:a16="http://schemas.microsoft.com/office/drawing/2014/main" id="{325FED3E-CC96-4189-D60E-1DC5198DCA0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flipH="1">
                <a:off x="9405810" y="37323899"/>
                <a:ext cx="217382" cy="470798"/>
              </a:xfrm>
              <a:prstGeom prst="rect">
                <a:avLst/>
              </a:prstGeom>
              <a:noFill/>
              <a:extLst>
                <a:ext uri="{909E8E84-426E-40DD-AFC4-6F175D3DCCD1}">
                  <a14:hiddenFill xmlns:a14="http://schemas.microsoft.com/office/drawing/2010/main">
                    <a:solidFill>
                      <a:srgbClr val="FFFFFF"/>
                    </a:solidFill>
                  </a14:hiddenFill>
                </a:ext>
              </a:extLst>
            </p:spPr>
          </p:pic>
          <p:grpSp>
            <p:nvGrpSpPr>
              <p:cNvPr id="2085" name="Grupo 2084">
                <a:extLst>
                  <a:ext uri="{FF2B5EF4-FFF2-40B4-BE49-F238E27FC236}">
                    <a16:creationId xmlns:a16="http://schemas.microsoft.com/office/drawing/2014/main" id="{2F116E68-5A51-A9A2-0C01-D2FE0E4E4395}"/>
                  </a:ext>
                </a:extLst>
              </p:cNvPr>
              <p:cNvGrpSpPr/>
              <p:nvPr/>
            </p:nvGrpSpPr>
            <p:grpSpPr>
              <a:xfrm>
                <a:off x="9254913" y="37393313"/>
                <a:ext cx="518409" cy="1114606"/>
                <a:chOff x="7199240" y="3018011"/>
                <a:chExt cx="523302" cy="1175819"/>
              </a:xfrm>
            </p:grpSpPr>
            <p:pic>
              <p:nvPicPr>
                <p:cNvPr id="2092" name="Imagen 2091">
                  <a:extLst>
                    <a:ext uri="{FF2B5EF4-FFF2-40B4-BE49-F238E27FC236}">
                      <a16:creationId xmlns:a16="http://schemas.microsoft.com/office/drawing/2014/main" id="{1447B90A-4429-B67B-8181-9F86A7924D17}"/>
                    </a:ext>
                  </a:extLst>
                </p:cNvPr>
                <p:cNvPicPr>
                  <a:picLocks noChangeAspect="1"/>
                </p:cNvPicPr>
                <p:nvPr/>
              </p:nvPicPr>
              <p:blipFill>
                <a:blip r:embed="rId16"/>
                <a:stretch>
                  <a:fillRect/>
                </a:stretch>
              </p:blipFill>
              <p:spPr>
                <a:xfrm flipH="1">
                  <a:off x="7199240" y="3371958"/>
                  <a:ext cx="523302" cy="821872"/>
                </a:xfrm>
                <a:prstGeom prst="rect">
                  <a:avLst/>
                </a:prstGeom>
              </p:spPr>
            </p:pic>
            <p:pic>
              <p:nvPicPr>
                <p:cNvPr id="2093" name="Imagen 2092">
                  <a:extLst>
                    <a:ext uri="{FF2B5EF4-FFF2-40B4-BE49-F238E27FC236}">
                      <a16:creationId xmlns:a16="http://schemas.microsoft.com/office/drawing/2014/main" id="{4E6DA5A3-697F-352E-2233-5135C38729CD}"/>
                    </a:ext>
                  </a:extLst>
                </p:cNvPr>
                <p:cNvPicPr>
                  <a:picLocks noChangeAspect="1"/>
                </p:cNvPicPr>
                <p:nvPr/>
              </p:nvPicPr>
              <p:blipFill>
                <a:blip r:embed="rId17"/>
                <a:stretch>
                  <a:fillRect/>
                </a:stretch>
              </p:blipFill>
              <p:spPr>
                <a:xfrm flipH="1">
                  <a:off x="7289432" y="3018011"/>
                  <a:ext cx="371712" cy="676179"/>
                </a:xfrm>
                <a:prstGeom prst="rect">
                  <a:avLst/>
                </a:prstGeom>
              </p:spPr>
            </p:pic>
          </p:grpSp>
        </p:grpSp>
      </p:grpSp>
      <p:sp>
        <p:nvSpPr>
          <p:cNvPr id="2096" name="Google Shape;1018;p38">
            <a:extLst>
              <a:ext uri="{FF2B5EF4-FFF2-40B4-BE49-F238E27FC236}">
                <a16:creationId xmlns:a16="http://schemas.microsoft.com/office/drawing/2014/main" id="{DA197E1D-D000-0429-3229-E762697132CE}"/>
              </a:ext>
            </a:extLst>
          </p:cNvPr>
          <p:cNvSpPr txBox="1"/>
          <p:nvPr/>
        </p:nvSpPr>
        <p:spPr>
          <a:xfrm>
            <a:off x="432273" y="39327902"/>
            <a:ext cx="3126845" cy="628739"/>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400" dirty="0">
                <a:ea typeface="Nunito"/>
                <a:cs typeface="Nunito"/>
                <a:sym typeface="Nunito"/>
              </a:rPr>
              <a:t>Fig. 3. </a:t>
            </a:r>
            <a:r>
              <a:rPr lang="es-AR" sz="2400" dirty="0" err="1">
                <a:ea typeface="Nunito"/>
                <a:cs typeface="Nunito"/>
                <a:sym typeface="Nunito"/>
              </a:rPr>
              <a:t>Adsorption</a:t>
            </a:r>
            <a:r>
              <a:rPr lang="es-AR" sz="2400" dirty="0">
                <a:ea typeface="Nunito"/>
                <a:cs typeface="Nunito"/>
                <a:sym typeface="Nunito"/>
              </a:rPr>
              <a:t> </a:t>
            </a:r>
            <a:r>
              <a:rPr lang="es-AR" sz="2400" dirty="0" err="1">
                <a:ea typeface="Nunito"/>
                <a:cs typeface="Nunito"/>
                <a:sym typeface="Nunito"/>
              </a:rPr>
              <a:t>procedure</a:t>
            </a:r>
            <a:endParaRPr lang="es-AR" sz="2400" dirty="0">
              <a:ea typeface="Nunito"/>
              <a:cs typeface="Nunito"/>
              <a:sym typeface="Nunito"/>
            </a:endParaRPr>
          </a:p>
          <a:p>
            <a:pPr lvl="0" rtl="0">
              <a:lnSpc>
                <a:spcPct val="150000"/>
              </a:lnSpc>
              <a:spcBef>
                <a:spcPts val="0"/>
              </a:spcBef>
              <a:spcAft>
                <a:spcPts val="0"/>
              </a:spcAft>
            </a:pPr>
            <a:endParaRPr lang="en-US" sz="2400" dirty="0">
              <a:solidFill>
                <a:schemeClr val="accent6"/>
              </a:solidFill>
              <a:ea typeface="Nunito"/>
              <a:cs typeface="Nunito"/>
              <a:sym typeface="Nunito"/>
            </a:endParaRPr>
          </a:p>
        </p:txBody>
      </p:sp>
      <p:sp>
        <p:nvSpPr>
          <p:cNvPr id="2097" name="CuadroTexto 2096">
            <a:extLst>
              <a:ext uri="{FF2B5EF4-FFF2-40B4-BE49-F238E27FC236}">
                <a16:creationId xmlns:a16="http://schemas.microsoft.com/office/drawing/2014/main" id="{8D3E02F6-28AA-B893-AB5B-240AE63216C3}"/>
              </a:ext>
            </a:extLst>
          </p:cNvPr>
          <p:cNvSpPr txBox="1"/>
          <p:nvPr/>
        </p:nvSpPr>
        <p:spPr>
          <a:xfrm>
            <a:off x="1214701" y="7062993"/>
            <a:ext cx="15910723" cy="5664243"/>
          </a:xfrm>
          <a:prstGeom prst="rect">
            <a:avLst/>
          </a:prstGeom>
          <a:noFill/>
        </p:spPr>
        <p:txBody>
          <a:bodyPr wrap="square" rtlCol="0">
            <a:spAutoFit/>
          </a:bodyPr>
          <a:lstStyle/>
          <a:p>
            <a:pPr algn="just">
              <a:lnSpc>
                <a:spcPct val="150000"/>
              </a:lnSpc>
              <a:spcBef>
                <a:spcPts val="115"/>
              </a:spcBef>
              <a:spcAft>
                <a:spcPts val="1000"/>
              </a:spcAft>
            </a:pPr>
            <a:r>
              <a:rPr lang="en-US" sz="3500" dirty="0">
                <a:effectLst/>
                <a:ea typeface="Calibri" panose="020F0502020204030204" pitchFamily="34" charset="0"/>
              </a:rPr>
              <a:t>In recent times, traditional methods of agro-industrial waste management, such as burning and burial, have become inappropriate and ineffective due to the associated problems of water, air and soil pollution. In Argentina, the rice industry produces large quantities of rice husk (RH) as waste and its management is currently not regulated. This project proposes the thermal transformation of this waste by rapid pyrolysis to obtain biochar (BC) that can be used as a platform for the synthesis of composites with chitosan (CH) and tested for metal ions adsorption from aqueous solutions.</a:t>
            </a:r>
            <a:endParaRPr lang="es-AR" sz="3500" dirty="0">
              <a:effectLst/>
              <a:ea typeface="Calibri" panose="020F0502020204030204" pitchFamily="34" charset="0"/>
            </a:endParaRPr>
          </a:p>
        </p:txBody>
      </p:sp>
      <p:grpSp>
        <p:nvGrpSpPr>
          <p:cNvPr id="2102" name="Grupo 2101">
            <a:extLst>
              <a:ext uri="{FF2B5EF4-FFF2-40B4-BE49-F238E27FC236}">
                <a16:creationId xmlns:a16="http://schemas.microsoft.com/office/drawing/2014/main" id="{C22D1739-3E93-72A4-C91C-DC1B283C5DEA}"/>
              </a:ext>
            </a:extLst>
          </p:cNvPr>
          <p:cNvGrpSpPr/>
          <p:nvPr/>
        </p:nvGrpSpPr>
        <p:grpSpPr>
          <a:xfrm>
            <a:off x="21170577" y="14401900"/>
            <a:ext cx="9731634" cy="6798811"/>
            <a:chOff x="20869295" y="22415446"/>
            <a:chExt cx="9731634" cy="6798811"/>
          </a:xfrm>
        </p:grpSpPr>
        <p:graphicFrame>
          <p:nvGraphicFramePr>
            <p:cNvPr id="164" name="Gráfico 163">
              <a:extLst>
                <a:ext uri="{FF2B5EF4-FFF2-40B4-BE49-F238E27FC236}">
                  <a16:creationId xmlns:a16="http://schemas.microsoft.com/office/drawing/2014/main" id="{F2808BE4-61FB-BD62-FB22-5F62D5168046}"/>
                </a:ext>
              </a:extLst>
            </p:cNvPr>
            <p:cNvGraphicFramePr>
              <a:graphicFrameLocks/>
            </p:cNvGraphicFramePr>
            <p:nvPr>
              <p:extLst>
                <p:ext uri="{D42A27DB-BD31-4B8C-83A1-F6EECF244321}">
                  <p14:modId xmlns:p14="http://schemas.microsoft.com/office/powerpoint/2010/main" val="1154100273"/>
                </p:ext>
              </p:extLst>
            </p:nvPr>
          </p:nvGraphicFramePr>
          <p:xfrm>
            <a:off x="20869295" y="22415446"/>
            <a:ext cx="9223777" cy="6368759"/>
          </p:xfrm>
          <a:graphic>
            <a:graphicData uri="http://schemas.openxmlformats.org/drawingml/2006/chart">
              <c:chart xmlns:c="http://schemas.openxmlformats.org/drawingml/2006/chart" xmlns:r="http://schemas.openxmlformats.org/officeDocument/2006/relationships" r:id="rId18"/>
            </a:graphicData>
          </a:graphic>
        </p:graphicFrame>
        <p:sp>
          <p:nvSpPr>
            <p:cNvPr id="2099" name="Google Shape;1018;p38">
              <a:extLst>
                <a:ext uri="{FF2B5EF4-FFF2-40B4-BE49-F238E27FC236}">
                  <a16:creationId xmlns:a16="http://schemas.microsoft.com/office/drawing/2014/main" id="{D0E76E76-3FBD-6B64-D27D-52295C54544E}"/>
                </a:ext>
              </a:extLst>
            </p:cNvPr>
            <p:cNvSpPr txBox="1"/>
            <p:nvPr/>
          </p:nvSpPr>
          <p:spPr>
            <a:xfrm>
              <a:off x="21236200" y="28527807"/>
              <a:ext cx="9364729" cy="686450"/>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400" dirty="0">
                  <a:ea typeface="Nunito"/>
                  <a:cs typeface="Nunito"/>
                  <a:sym typeface="Nunito"/>
                </a:rPr>
                <a:t>Fig. 2. </a:t>
              </a:r>
              <a:r>
                <a:rPr lang="es-AR" sz="2400" dirty="0" err="1">
                  <a:ea typeface="Nunito"/>
                  <a:cs typeface="Nunito"/>
                  <a:sym typeface="Nunito"/>
                </a:rPr>
                <a:t>Fraction</a:t>
              </a:r>
              <a:r>
                <a:rPr lang="es-AR" sz="2400" dirty="0">
                  <a:ea typeface="Nunito"/>
                  <a:cs typeface="Nunito"/>
                  <a:sym typeface="Nunito"/>
                </a:rPr>
                <a:t> </a:t>
              </a:r>
              <a:r>
                <a:rPr lang="es-AR" sz="2400" dirty="0" err="1">
                  <a:ea typeface="Nunito"/>
                  <a:cs typeface="Nunito"/>
                  <a:sym typeface="Nunito"/>
                </a:rPr>
                <a:t>yields</a:t>
              </a:r>
              <a:r>
                <a:rPr lang="es-AR" sz="2400" dirty="0">
                  <a:ea typeface="Nunito"/>
                  <a:cs typeface="Nunito"/>
                  <a:sym typeface="Nunito"/>
                </a:rPr>
                <a:t> </a:t>
              </a:r>
              <a:r>
                <a:rPr lang="es-AR" sz="2400" dirty="0" err="1">
                  <a:ea typeface="Nunito"/>
                  <a:cs typeface="Nunito"/>
                  <a:sym typeface="Nunito"/>
                </a:rPr>
                <a:t>of</a:t>
              </a:r>
              <a:r>
                <a:rPr lang="es-AR" sz="2400" dirty="0">
                  <a:ea typeface="Nunito"/>
                  <a:cs typeface="Nunito"/>
                  <a:sym typeface="Nunito"/>
                </a:rPr>
                <a:t> </a:t>
              </a:r>
              <a:r>
                <a:rPr lang="es-AR" sz="2400" dirty="0" err="1">
                  <a:ea typeface="Nunito"/>
                  <a:cs typeface="Nunito"/>
                  <a:sym typeface="Nunito"/>
                </a:rPr>
                <a:t>products</a:t>
              </a:r>
              <a:r>
                <a:rPr lang="es-AR" sz="2400" dirty="0">
                  <a:ea typeface="Nunito"/>
                  <a:cs typeface="Nunito"/>
                  <a:sym typeface="Nunito"/>
                </a:rPr>
                <a:t> at </a:t>
              </a:r>
              <a:r>
                <a:rPr lang="es-AR" sz="2400" dirty="0" err="1">
                  <a:ea typeface="Nunito"/>
                  <a:cs typeface="Nunito"/>
                  <a:sym typeface="Nunito"/>
                </a:rPr>
                <a:t>different</a:t>
              </a:r>
              <a:r>
                <a:rPr lang="es-AR" sz="2400" dirty="0">
                  <a:ea typeface="Nunito"/>
                  <a:cs typeface="Nunito"/>
                  <a:sym typeface="Nunito"/>
                </a:rPr>
                <a:t> </a:t>
              </a:r>
              <a:r>
                <a:rPr lang="es-AR" sz="2400" dirty="0" err="1">
                  <a:ea typeface="Nunito"/>
                  <a:cs typeface="Nunito"/>
                  <a:sym typeface="Nunito"/>
                </a:rPr>
                <a:t>temperatures</a:t>
              </a:r>
              <a:endParaRPr lang="es-AR" sz="2400" dirty="0">
                <a:ea typeface="Nunito"/>
                <a:cs typeface="Nunito"/>
                <a:sym typeface="Nunito"/>
              </a:endParaRPr>
            </a:p>
            <a:p>
              <a:pPr lvl="0" rtl="0">
                <a:lnSpc>
                  <a:spcPct val="150000"/>
                </a:lnSpc>
                <a:spcBef>
                  <a:spcPts val="0"/>
                </a:spcBef>
                <a:spcAft>
                  <a:spcPts val="0"/>
                </a:spcAft>
              </a:pPr>
              <a:endParaRPr lang="en-US" sz="2400" dirty="0">
                <a:ea typeface="Nunito"/>
                <a:cs typeface="Nunito"/>
                <a:sym typeface="Nunito"/>
              </a:endParaRPr>
            </a:p>
          </p:txBody>
        </p:sp>
      </p:grpSp>
      <p:grpSp>
        <p:nvGrpSpPr>
          <p:cNvPr id="2109" name="Grupo 2108">
            <a:extLst>
              <a:ext uri="{FF2B5EF4-FFF2-40B4-BE49-F238E27FC236}">
                <a16:creationId xmlns:a16="http://schemas.microsoft.com/office/drawing/2014/main" id="{A9CB3070-0B9C-3996-0972-2EA6E2174D00}"/>
              </a:ext>
            </a:extLst>
          </p:cNvPr>
          <p:cNvGrpSpPr/>
          <p:nvPr/>
        </p:nvGrpSpPr>
        <p:grpSpPr>
          <a:xfrm>
            <a:off x="13682225" y="17799124"/>
            <a:ext cx="4320000" cy="4320000"/>
            <a:chOff x="14814880" y="16691404"/>
            <a:chExt cx="4320000" cy="4320000"/>
          </a:xfrm>
        </p:grpSpPr>
        <p:sp>
          <p:nvSpPr>
            <p:cNvPr id="2105" name="Google Shape;292;p19">
              <a:extLst>
                <a:ext uri="{FF2B5EF4-FFF2-40B4-BE49-F238E27FC236}">
                  <a16:creationId xmlns:a16="http://schemas.microsoft.com/office/drawing/2014/main" id="{092148C5-E0A8-A716-E9BA-D341BAA5DE7F}"/>
                </a:ext>
              </a:extLst>
            </p:cNvPr>
            <p:cNvSpPr/>
            <p:nvPr/>
          </p:nvSpPr>
          <p:spPr>
            <a:xfrm>
              <a:off x="14814880" y="16691404"/>
              <a:ext cx="4320000" cy="43200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1700" dirty="0">
                <a:solidFill>
                  <a:schemeClr val="accent6"/>
                </a:solidFill>
                <a:latin typeface="Fira Sans Extra Condensed Medium"/>
                <a:ea typeface="Fira Sans Extra Condensed Medium"/>
                <a:cs typeface="Fira Sans Extra Condensed Medium"/>
                <a:sym typeface="Fira Sans Extra Condensed Medium"/>
              </a:endParaRPr>
            </a:p>
          </p:txBody>
        </p:sp>
        <p:pic>
          <p:nvPicPr>
            <p:cNvPr id="2106" name="Picture 6" descr="Milanuncios - cascarilla de arroz y de AVENA">
              <a:extLst>
                <a:ext uri="{FF2B5EF4-FFF2-40B4-BE49-F238E27FC236}">
                  <a16:creationId xmlns:a16="http://schemas.microsoft.com/office/drawing/2014/main" id="{3AF657AB-D39B-FBA4-1B9B-8DD4570E280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174880" y="17019823"/>
              <a:ext cx="3600000" cy="3620856"/>
            </a:xfrm>
            <a:prstGeom prst="ellipse">
              <a:avLst/>
            </a:prstGeom>
            <a:ln w="28575" cap="rnd">
              <a:noFill/>
            </a:ln>
            <a:effectLst/>
            <a:extLst>
              <a:ext uri="{909E8E84-426E-40DD-AFC4-6F175D3DCCD1}">
                <a14:hiddenFill xmlns:a14="http://schemas.microsoft.com/office/drawing/2010/main">
                  <a:solidFill>
                    <a:srgbClr val="FFFFFF"/>
                  </a:solidFill>
                </a14:hiddenFill>
              </a:ext>
            </a:extLst>
          </p:spPr>
        </p:pic>
      </p:grpSp>
      <p:grpSp>
        <p:nvGrpSpPr>
          <p:cNvPr id="1191" name="Grupo 1190">
            <a:extLst>
              <a:ext uri="{FF2B5EF4-FFF2-40B4-BE49-F238E27FC236}">
                <a16:creationId xmlns:a16="http://schemas.microsoft.com/office/drawing/2014/main" id="{6A26FA9C-ECA4-2EDC-728C-DE47A3FF90D8}"/>
              </a:ext>
            </a:extLst>
          </p:cNvPr>
          <p:cNvGrpSpPr/>
          <p:nvPr/>
        </p:nvGrpSpPr>
        <p:grpSpPr>
          <a:xfrm>
            <a:off x="734988" y="34706828"/>
            <a:ext cx="2312274" cy="2344426"/>
            <a:chOff x="849768" y="34812174"/>
            <a:chExt cx="2312274" cy="2344426"/>
          </a:xfrm>
        </p:grpSpPr>
        <p:sp>
          <p:nvSpPr>
            <p:cNvPr id="2069" name="Google Shape;1475;p49">
              <a:extLst>
                <a:ext uri="{FF2B5EF4-FFF2-40B4-BE49-F238E27FC236}">
                  <a16:creationId xmlns:a16="http://schemas.microsoft.com/office/drawing/2014/main" id="{9B6644DC-C675-219B-4B2F-E8A3471FAB47}"/>
                </a:ext>
              </a:extLst>
            </p:cNvPr>
            <p:cNvSpPr/>
            <p:nvPr/>
          </p:nvSpPr>
          <p:spPr>
            <a:xfrm>
              <a:off x="849768" y="34812174"/>
              <a:ext cx="376130" cy="348632"/>
            </a:xfrm>
            <a:prstGeom prst="ellipse">
              <a:avLst/>
            </a:prstGeom>
            <a:solidFill>
              <a:schemeClr val="bg1"/>
            </a:solidFill>
            <a:ln>
              <a:solidFill>
                <a:schemeClr val="bg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s-AR" sz="2200" dirty="0">
                  <a:ea typeface="Nanum Pen Script"/>
                  <a:cs typeface="Nanum Pen Script"/>
                  <a:sym typeface="Nanum Pen Script"/>
                </a:rPr>
                <a:t>2</a:t>
              </a:r>
            </a:p>
          </p:txBody>
        </p:sp>
        <p:grpSp>
          <p:nvGrpSpPr>
            <p:cNvPr id="1164" name="Grupo 1163">
              <a:extLst>
                <a:ext uri="{FF2B5EF4-FFF2-40B4-BE49-F238E27FC236}">
                  <a16:creationId xmlns:a16="http://schemas.microsoft.com/office/drawing/2014/main" id="{53855D32-0051-A781-23E8-5AFD790EB896}"/>
                </a:ext>
              </a:extLst>
            </p:cNvPr>
            <p:cNvGrpSpPr/>
            <p:nvPr/>
          </p:nvGrpSpPr>
          <p:grpSpPr>
            <a:xfrm>
              <a:off x="1466886" y="35055722"/>
              <a:ext cx="1695156" cy="2100878"/>
              <a:chOff x="5748230" y="36757737"/>
              <a:chExt cx="1478759" cy="1855504"/>
            </a:xfrm>
          </p:grpSpPr>
          <p:pic>
            <p:nvPicPr>
              <p:cNvPr id="2077" name="Imagen 2076">
                <a:extLst>
                  <a:ext uri="{FF2B5EF4-FFF2-40B4-BE49-F238E27FC236}">
                    <a16:creationId xmlns:a16="http://schemas.microsoft.com/office/drawing/2014/main" id="{AFE61512-D4CC-10FB-EBF9-FEB16BBB3E14}"/>
                  </a:ext>
                </a:extLst>
              </p:cNvPr>
              <p:cNvPicPr>
                <a:picLocks noChangeAspect="1"/>
              </p:cNvPicPr>
              <p:nvPr/>
            </p:nvPicPr>
            <p:blipFill>
              <a:blip r:embed="rId20"/>
              <a:stretch>
                <a:fillRect/>
              </a:stretch>
            </p:blipFill>
            <p:spPr>
              <a:xfrm>
                <a:off x="5748230" y="37742815"/>
                <a:ext cx="1478759" cy="870426"/>
              </a:xfrm>
              <a:prstGeom prst="rect">
                <a:avLst/>
              </a:prstGeom>
            </p:spPr>
          </p:pic>
          <p:pic>
            <p:nvPicPr>
              <p:cNvPr id="2079" name="Imagen 2078">
                <a:extLst>
                  <a:ext uri="{FF2B5EF4-FFF2-40B4-BE49-F238E27FC236}">
                    <a16:creationId xmlns:a16="http://schemas.microsoft.com/office/drawing/2014/main" id="{7869F2DB-06C7-81A7-52A3-F6A7B587F983}"/>
                  </a:ext>
                </a:extLst>
              </p:cNvPr>
              <p:cNvPicPr>
                <a:picLocks noChangeAspect="1"/>
              </p:cNvPicPr>
              <p:nvPr/>
            </p:nvPicPr>
            <p:blipFill>
              <a:blip r:embed="rId16"/>
              <a:stretch>
                <a:fillRect/>
              </a:stretch>
            </p:blipFill>
            <p:spPr>
              <a:xfrm flipH="1">
                <a:off x="6154308" y="37261636"/>
                <a:ext cx="444048" cy="646424"/>
              </a:xfrm>
              <a:prstGeom prst="rect">
                <a:avLst/>
              </a:prstGeom>
            </p:spPr>
          </p:pic>
          <p:pic>
            <p:nvPicPr>
              <p:cNvPr id="2081" name="Imagen 2080">
                <a:extLst>
                  <a:ext uri="{FF2B5EF4-FFF2-40B4-BE49-F238E27FC236}">
                    <a16:creationId xmlns:a16="http://schemas.microsoft.com/office/drawing/2014/main" id="{A4F2416C-A47E-6289-2733-1A856DA8EAC2}"/>
                  </a:ext>
                </a:extLst>
              </p:cNvPr>
              <p:cNvPicPr>
                <a:picLocks noChangeAspect="1"/>
              </p:cNvPicPr>
              <p:nvPr/>
            </p:nvPicPr>
            <p:blipFill>
              <a:blip r:embed="rId21"/>
              <a:stretch>
                <a:fillRect/>
              </a:stretch>
            </p:blipFill>
            <p:spPr>
              <a:xfrm>
                <a:off x="6142031" y="36757737"/>
                <a:ext cx="468602" cy="868699"/>
              </a:xfrm>
              <a:prstGeom prst="rect">
                <a:avLst/>
              </a:prstGeom>
            </p:spPr>
          </p:pic>
          <p:pic>
            <p:nvPicPr>
              <p:cNvPr id="1163" name="Picture 8" descr="dirt Icon 113123">
                <a:extLst>
                  <a:ext uri="{FF2B5EF4-FFF2-40B4-BE49-F238E27FC236}">
                    <a16:creationId xmlns:a16="http://schemas.microsoft.com/office/drawing/2014/main" id="{8E0AC102-529A-4E82-2911-B3BD9616820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flipH="1">
                <a:off x="6228330" y="37600127"/>
                <a:ext cx="319840" cy="42431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66" name="CuadroTexto 1165">
            <a:extLst>
              <a:ext uri="{FF2B5EF4-FFF2-40B4-BE49-F238E27FC236}">
                <a16:creationId xmlns:a16="http://schemas.microsoft.com/office/drawing/2014/main" id="{13DA93D3-FE00-F5A6-7382-DB7F0E450721}"/>
              </a:ext>
            </a:extLst>
          </p:cNvPr>
          <p:cNvSpPr txBox="1"/>
          <p:nvPr/>
        </p:nvSpPr>
        <p:spPr>
          <a:xfrm>
            <a:off x="21115275" y="22084651"/>
            <a:ext cx="10522605" cy="816762"/>
          </a:xfrm>
          <a:prstGeom prst="rect">
            <a:avLst/>
          </a:prstGeom>
          <a:noFill/>
        </p:spPr>
        <p:txBody>
          <a:bodyPr wrap="square" rtlCol="0">
            <a:spAutoFit/>
          </a:bodyPr>
          <a:lstStyle/>
          <a:p>
            <a:pPr algn="just">
              <a:lnSpc>
                <a:spcPct val="150000"/>
              </a:lnSpc>
            </a:pPr>
            <a:endParaRPr lang="es-AR" sz="3500" dirty="0">
              <a:solidFill>
                <a:srgbClr val="FF0000"/>
              </a:solidFill>
            </a:endParaRPr>
          </a:p>
        </p:txBody>
      </p:sp>
      <p:grpSp>
        <p:nvGrpSpPr>
          <p:cNvPr id="1186" name="Grupo 1185">
            <a:extLst>
              <a:ext uri="{FF2B5EF4-FFF2-40B4-BE49-F238E27FC236}">
                <a16:creationId xmlns:a16="http://schemas.microsoft.com/office/drawing/2014/main" id="{BE96990A-996E-1CBA-3909-3FB682EB45AD}"/>
              </a:ext>
            </a:extLst>
          </p:cNvPr>
          <p:cNvGrpSpPr/>
          <p:nvPr/>
        </p:nvGrpSpPr>
        <p:grpSpPr>
          <a:xfrm>
            <a:off x="18933460" y="21242660"/>
            <a:ext cx="12843330" cy="7269800"/>
            <a:chOff x="18933460" y="22754828"/>
            <a:chExt cx="12843330" cy="7269800"/>
          </a:xfrm>
        </p:grpSpPr>
        <p:sp>
          <p:nvSpPr>
            <p:cNvPr id="1180" name="Rectangle 162">
              <a:extLst>
                <a:ext uri="{FF2B5EF4-FFF2-40B4-BE49-F238E27FC236}">
                  <a16:creationId xmlns:a16="http://schemas.microsoft.com/office/drawing/2014/main" id="{08143502-72EA-4E40-2A8A-245A3C32E257}"/>
                </a:ext>
              </a:extLst>
            </p:cNvPr>
            <p:cNvSpPr>
              <a:spLocks noChangeArrowheads="1"/>
            </p:cNvSpPr>
            <p:nvPr/>
          </p:nvSpPr>
          <p:spPr bwMode="auto">
            <a:xfrm rot="10800000" flipV="1">
              <a:off x="18933460" y="22754828"/>
              <a:ext cx="12843330" cy="406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s-AR" sz="3500" b="0" i="0" strike="noStrike" cap="none" normalizeH="0" baseline="0" dirty="0">
                  <a:ln>
                    <a:noFill/>
                  </a:ln>
                  <a:effectLst/>
                  <a:ea typeface="Lucida Sans Unicode" panose="020B0602030504020204" pitchFamily="34" charset="0"/>
                  <a:cs typeface="Arial" panose="020B0604020202020204" pitchFamily="34" charset="0"/>
                </a:rPr>
                <a:t>Figure </a:t>
              </a:r>
              <a:r>
                <a:rPr lang="en-US" altLang="es-AR" sz="3500" dirty="0">
                  <a:ea typeface="Lucida Sans Unicode" panose="020B0602030504020204" pitchFamily="34" charset="0"/>
                  <a:cs typeface="Arial" panose="020B0604020202020204" pitchFamily="34" charset="0"/>
                </a:rPr>
                <a:t>2</a:t>
              </a:r>
              <a:r>
                <a:rPr kumimoji="0" lang="en-US" altLang="es-AR" sz="3500" b="0" i="0" strike="noStrike" cap="none" normalizeH="0" baseline="0" dirty="0">
                  <a:ln>
                    <a:noFill/>
                  </a:ln>
                  <a:effectLst/>
                  <a:ea typeface="Lucida Sans Unicode" panose="020B0602030504020204" pitchFamily="34" charset="0"/>
                  <a:cs typeface="Arial" panose="020B0604020202020204" pitchFamily="34" charset="0"/>
                </a:rPr>
                <a:t> depicts the variation of the liquid (bio-oil), solid (biochar) and gaseous (pyrolysis gas) fractions as a function of pyrolysis temperature. Despite of the temperature of the experiments, the gaseous fraction resulted the main product reaching its highest at 500°C. Biochar yield was found to be also significant at lower temper-</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1183" name="Rectangle 162">
              <a:extLst>
                <a:ext uri="{FF2B5EF4-FFF2-40B4-BE49-F238E27FC236}">
                  <a16:creationId xmlns:a16="http://schemas.microsoft.com/office/drawing/2014/main" id="{55876719-8D32-6DAD-6B30-A06EB110BB61}"/>
                </a:ext>
              </a:extLst>
            </p:cNvPr>
            <p:cNvSpPr>
              <a:spLocks noChangeArrowheads="1"/>
            </p:cNvSpPr>
            <p:nvPr/>
          </p:nvSpPr>
          <p:spPr bwMode="auto">
            <a:xfrm rot="10800000" flipV="1">
              <a:off x="19875629" y="26765359"/>
              <a:ext cx="11651935" cy="242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s-AR" sz="3500" b="0" i="0" strike="noStrike" cap="none" normalizeH="0" baseline="0" dirty="0" err="1">
                  <a:ln>
                    <a:noFill/>
                  </a:ln>
                  <a:effectLst/>
                  <a:ea typeface="Lucida Sans Unicode" panose="020B0602030504020204" pitchFamily="34" charset="0"/>
                  <a:cs typeface="Arial" panose="020B0604020202020204" pitchFamily="34" charset="0"/>
                </a:rPr>
                <a:t>atures</a:t>
              </a:r>
              <a:r>
                <a:rPr kumimoji="0" lang="en-US" altLang="es-AR" sz="3500" b="0" i="0" strike="noStrike" cap="none" normalizeH="0" baseline="0" dirty="0">
                  <a:ln>
                    <a:noFill/>
                  </a:ln>
                  <a:effectLst/>
                  <a:ea typeface="Lucida Sans Unicode" panose="020B0602030504020204" pitchFamily="34" charset="0"/>
                  <a:cs typeface="Arial" panose="020B0604020202020204" pitchFamily="34" charset="0"/>
                </a:rPr>
                <a:t>. Bio-oil yield ranged from 13 to 27% w/w. Pyrolysis at 400°C resulted as maximum biochar and biooil leading to a less gas</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
          <p:nvSpPr>
            <p:cNvPr id="1185" name="CuadroTexto 1184">
              <a:extLst>
                <a:ext uri="{FF2B5EF4-FFF2-40B4-BE49-F238E27FC236}">
                  <a16:creationId xmlns:a16="http://schemas.microsoft.com/office/drawing/2014/main" id="{8150A2A4-9E67-E182-C16A-1AE7FDA18BF1}"/>
                </a:ext>
              </a:extLst>
            </p:cNvPr>
            <p:cNvSpPr txBox="1"/>
            <p:nvPr/>
          </p:nvSpPr>
          <p:spPr>
            <a:xfrm>
              <a:off x="20603400" y="28383794"/>
              <a:ext cx="10672321" cy="1640834"/>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s-AR" sz="3500" b="0" i="0" strike="noStrike" cap="none" normalizeH="0" baseline="0" dirty="0">
                  <a:ln>
                    <a:noFill/>
                  </a:ln>
                  <a:effectLst/>
                  <a:ea typeface="Lucida Sans Unicode" panose="020B0602030504020204" pitchFamily="34" charset="0"/>
                  <a:cs typeface="Arial" panose="020B0604020202020204" pitchFamily="34" charset="0"/>
                </a:rPr>
                <a:t>residue production condition when comparing with        	production at 300 and 500°C. </a:t>
              </a:r>
              <a:endParaRPr kumimoji="0" lang="es-AR" altLang="es-AR" sz="3500" b="0" i="0" strike="noStrike" cap="none" normalizeH="0" baseline="0" dirty="0">
                <a:ln>
                  <a:noFill/>
                </a:ln>
                <a:effectLst/>
              </a:endParaRPr>
            </a:p>
          </p:txBody>
        </p:sp>
      </p:grpSp>
      <p:sp>
        <p:nvSpPr>
          <p:cNvPr id="1189" name="CuadroTexto 1188">
            <a:extLst>
              <a:ext uri="{FF2B5EF4-FFF2-40B4-BE49-F238E27FC236}">
                <a16:creationId xmlns:a16="http://schemas.microsoft.com/office/drawing/2014/main" id="{88730897-0501-58FA-1E2C-D8859BED5D3B}"/>
              </a:ext>
            </a:extLst>
          </p:cNvPr>
          <p:cNvSpPr txBox="1"/>
          <p:nvPr/>
        </p:nvSpPr>
        <p:spPr>
          <a:xfrm>
            <a:off x="3607737" y="31505037"/>
            <a:ext cx="10848599" cy="8895897"/>
          </a:xfrm>
          <a:prstGeom prst="rect">
            <a:avLst/>
          </a:prstGeom>
          <a:noFill/>
        </p:spPr>
        <p:txBody>
          <a:bodyPr wrap="square" rtlCol="0">
            <a:spAutoFit/>
          </a:bodyPr>
          <a:lstStyle/>
          <a:p>
            <a:pPr algn="just">
              <a:lnSpc>
                <a:spcPct val="150000"/>
              </a:lnSpc>
            </a:pPr>
            <a:r>
              <a:rPr lang="en-US" sz="3500" dirty="0"/>
              <a:t>The adsorption of Cr (VI) was tested using the </a:t>
            </a:r>
          </a:p>
          <a:p>
            <a:pPr algn="just">
              <a:lnSpc>
                <a:spcPct val="150000"/>
              </a:lnSpc>
            </a:pPr>
            <a:r>
              <a:rPr lang="en-US" sz="3500" dirty="0"/>
              <a:t>biochar obtained at 400°C and under the </a:t>
            </a:r>
          </a:p>
          <a:p>
            <a:pPr algn="just">
              <a:lnSpc>
                <a:spcPct val="150000"/>
              </a:lnSpc>
            </a:pPr>
            <a:r>
              <a:rPr lang="en-US" sz="3500" dirty="0"/>
              <a:t>response surface methodology. Fig. 3 shows the </a:t>
            </a:r>
          </a:p>
          <a:p>
            <a:pPr algn="just">
              <a:lnSpc>
                <a:spcPct val="150000"/>
              </a:lnSpc>
            </a:pPr>
            <a:r>
              <a:rPr lang="en-US" sz="3500" dirty="0"/>
              <a:t>step-by-step procedure: first, the biochar was washed and dried in an oven. Then, the different adsorption experiments were carried out varying temperature, biochar dosage and pH at an initial Cr (VI) concentration of 50 mg/L for 1 h. Finally, the solid was separated from the supernatant, and the residual Cr(VI) concentration in the solution was measured using UV-Visible spectrophotometry.</a:t>
            </a:r>
            <a:endParaRPr lang="es-AR" sz="3500" dirty="0">
              <a:solidFill>
                <a:srgbClr val="FF0000"/>
              </a:solidFill>
            </a:endParaRPr>
          </a:p>
        </p:txBody>
      </p:sp>
      <p:sp>
        <p:nvSpPr>
          <p:cNvPr id="1195" name="CuadroTexto 1194">
            <a:extLst>
              <a:ext uri="{FF2B5EF4-FFF2-40B4-BE49-F238E27FC236}">
                <a16:creationId xmlns:a16="http://schemas.microsoft.com/office/drawing/2014/main" id="{07FAD6BA-9D8A-98C9-8385-E2309D403471}"/>
              </a:ext>
            </a:extLst>
          </p:cNvPr>
          <p:cNvSpPr txBox="1"/>
          <p:nvPr/>
        </p:nvSpPr>
        <p:spPr>
          <a:xfrm>
            <a:off x="15172877" y="34996188"/>
            <a:ext cx="16582876" cy="5664243"/>
          </a:xfrm>
          <a:prstGeom prst="rect">
            <a:avLst/>
          </a:prstGeom>
          <a:noFill/>
        </p:spPr>
        <p:txBody>
          <a:bodyPr wrap="square" rtlCol="0">
            <a:spAutoFit/>
          </a:bodyPr>
          <a:lstStyle/>
          <a:p>
            <a:pPr algn="just">
              <a:lnSpc>
                <a:spcPct val="150000"/>
              </a:lnSpc>
            </a:pPr>
            <a:r>
              <a:rPr lang="en-US" sz="3500" dirty="0"/>
              <a:t>The composite (CH-BC) was synthesized using a recently developed hydrothermal method</a:t>
            </a:r>
            <a:r>
              <a:rPr lang="en-US" sz="3500" baseline="30000" dirty="0"/>
              <a:t>*</a:t>
            </a:r>
            <a:r>
              <a:rPr lang="en-US" sz="3500" dirty="0"/>
              <a:t> in which chitosan was first dissolved in a 2% w/w acetic acid solution for 40 min. RH biochar was then incorporated into the solution and the mixture was stirred for an additional 30 min. Next, sodium hydroxide was added to the mixture, which was then allowed to react for 2 hours. The reaction mixture was transferred to a hydrothermal reactor and heated at 140°C for 12 hours. Finally, the resulting black solid (Fig. 4) was characterized</a:t>
            </a:r>
            <a:endParaRPr lang="es-AR" sz="3500" dirty="0"/>
          </a:p>
        </p:txBody>
      </p:sp>
      <p:sp>
        <p:nvSpPr>
          <p:cNvPr id="2" name="CuadroTexto 1">
            <a:extLst>
              <a:ext uri="{FF2B5EF4-FFF2-40B4-BE49-F238E27FC236}">
                <a16:creationId xmlns:a16="http://schemas.microsoft.com/office/drawing/2014/main" id="{A847B667-C59D-6911-495C-72B1A9021A40}"/>
              </a:ext>
            </a:extLst>
          </p:cNvPr>
          <p:cNvSpPr txBox="1"/>
          <p:nvPr/>
        </p:nvSpPr>
        <p:spPr>
          <a:xfrm>
            <a:off x="895316" y="41548916"/>
            <a:ext cx="30881473" cy="1624676"/>
          </a:xfrm>
          <a:prstGeom prst="rect">
            <a:avLst/>
          </a:prstGeom>
          <a:noFill/>
        </p:spPr>
        <p:txBody>
          <a:bodyPr wrap="square" rtlCol="0">
            <a:spAutoFit/>
          </a:bodyPr>
          <a:lstStyle/>
          <a:p>
            <a:pPr algn="just">
              <a:lnSpc>
                <a:spcPct val="150000"/>
              </a:lnSpc>
            </a:pPr>
            <a:r>
              <a:rPr lang="en-US" sz="3500" dirty="0"/>
              <a:t>The authors thanks the Secretariat of Science and Technology of the National University of Córdoba (</a:t>
            </a:r>
            <a:r>
              <a:rPr lang="en-US" sz="3500" dirty="0" err="1"/>
              <a:t>SECyT</a:t>
            </a:r>
            <a:r>
              <a:rPr lang="en-US" sz="3500" dirty="0"/>
              <a:t>-UNC) for funding. The internal postdoctoral fellowship awarded by CONICET is also gratefully acknowledged.</a:t>
            </a:r>
            <a:endParaRPr lang="es-AR" sz="3500" dirty="0"/>
          </a:p>
        </p:txBody>
      </p:sp>
      <p:sp>
        <p:nvSpPr>
          <p:cNvPr id="3" name="Google Shape;1018;p38">
            <a:extLst>
              <a:ext uri="{FF2B5EF4-FFF2-40B4-BE49-F238E27FC236}">
                <a16:creationId xmlns:a16="http://schemas.microsoft.com/office/drawing/2014/main" id="{AC3130FD-5496-337E-A20A-F137C7C6C6C4}"/>
              </a:ext>
            </a:extLst>
          </p:cNvPr>
          <p:cNvSpPr txBox="1"/>
          <p:nvPr/>
        </p:nvSpPr>
        <p:spPr>
          <a:xfrm>
            <a:off x="20154680" y="34342790"/>
            <a:ext cx="11169025" cy="1085446"/>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400" dirty="0">
                <a:ea typeface="Nunito"/>
                <a:cs typeface="Nunito"/>
                <a:sym typeface="Nunito"/>
              </a:rPr>
              <a:t>Fig. 4. </a:t>
            </a:r>
            <a:r>
              <a:rPr lang="es-AR" sz="2400" dirty="0" err="1">
                <a:ea typeface="Nunito"/>
                <a:cs typeface="Nunito"/>
                <a:sym typeface="Nunito"/>
              </a:rPr>
              <a:t>Chitosan</a:t>
            </a:r>
            <a:r>
              <a:rPr lang="es-AR" sz="2400" dirty="0">
                <a:ea typeface="Nunito"/>
                <a:cs typeface="Nunito"/>
                <a:sym typeface="Nunito"/>
              </a:rPr>
              <a:t>- </a:t>
            </a:r>
            <a:r>
              <a:rPr lang="es-AR" sz="2400" dirty="0" err="1">
                <a:ea typeface="Nunito"/>
                <a:cs typeface="Nunito"/>
                <a:sym typeface="Nunito"/>
              </a:rPr>
              <a:t>biochar</a:t>
            </a:r>
            <a:r>
              <a:rPr lang="es-AR" sz="2400" dirty="0">
                <a:ea typeface="Nunito"/>
                <a:cs typeface="Nunito"/>
                <a:sym typeface="Nunito"/>
              </a:rPr>
              <a:t> (CH-BC) composite </a:t>
            </a:r>
            <a:r>
              <a:rPr lang="es-AR" sz="2400" dirty="0" err="1">
                <a:ea typeface="Nunito"/>
                <a:cs typeface="Nunito"/>
                <a:sym typeface="Nunito"/>
              </a:rPr>
              <a:t>synthesis</a:t>
            </a:r>
            <a:r>
              <a:rPr lang="es-AR" sz="2400" dirty="0">
                <a:ea typeface="Nunito"/>
                <a:cs typeface="Nunito"/>
                <a:sym typeface="Nunito"/>
              </a:rPr>
              <a:t>.</a:t>
            </a:r>
          </a:p>
          <a:p>
            <a:pPr lvl="0" rtl="0">
              <a:lnSpc>
                <a:spcPct val="150000"/>
              </a:lnSpc>
              <a:spcBef>
                <a:spcPts val="0"/>
              </a:spcBef>
              <a:spcAft>
                <a:spcPts val="0"/>
              </a:spcAft>
            </a:pPr>
            <a:endParaRPr lang="en-US" sz="2400" dirty="0">
              <a:solidFill>
                <a:schemeClr val="accent6"/>
              </a:solidFill>
              <a:ea typeface="Nunito"/>
              <a:cs typeface="Nunito"/>
              <a:sym typeface="Nunito"/>
            </a:endParaRPr>
          </a:p>
        </p:txBody>
      </p:sp>
      <p:pic>
        <p:nvPicPr>
          <p:cNvPr id="12" name="Picture 2" descr="droplets Icon 1887861">
            <a:extLst>
              <a:ext uri="{FF2B5EF4-FFF2-40B4-BE49-F238E27FC236}">
                <a16:creationId xmlns:a16="http://schemas.microsoft.com/office/drawing/2014/main" id="{6809BC3E-1ADB-61C9-DF9D-9E8A3DEEBFC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271294" y="33450998"/>
            <a:ext cx="187997" cy="1964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a:extLst>
              <a:ext uri="{FF2B5EF4-FFF2-40B4-BE49-F238E27FC236}">
                <a16:creationId xmlns:a16="http://schemas.microsoft.com/office/drawing/2014/main" id="{61EAF07A-4AC6-0D55-8632-529FB65F8AFE}"/>
              </a:ext>
            </a:extLst>
          </p:cNvPr>
          <p:cNvGrpSpPr/>
          <p:nvPr/>
        </p:nvGrpSpPr>
        <p:grpSpPr>
          <a:xfrm>
            <a:off x="18229213" y="30462581"/>
            <a:ext cx="13526540" cy="4101559"/>
            <a:chOff x="17870037" y="31765158"/>
            <a:chExt cx="13526540" cy="4101559"/>
          </a:xfrm>
        </p:grpSpPr>
        <p:grpSp>
          <p:nvGrpSpPr>
            <p:cNvPr id="2055" name="Grupo 2054">
              <a:extLst>
                <a:ext uri="{FF2B5EF4-FFF2-40B4-BE49-F238E27FC236}">
                  <a16:creationId xmlns:a16="http://schemas.microsoft.com/office/drawing/2014/main" id="{8C2258C6-F76E-1BE3-3E31-BEA30ECCC752}"/>
                </a:ext>
              </a:extLst>
            </p:cNvPr>
            <p:cNvGrpSpPr/>
            <p:nvPr/>
          </p:nvGrpSpPr>
          <p:grpSpPr>
            <a:xfrm>
              <a:off x="18607200" y="31885086"/>
              <a:ext cx="12789377" cy="3453788"/>
              <a:chOff x="22169696" y="26821835"/>
              <a:chExt cx="10147951" cy="2737157"/>
            </a:xfrm>
          </p:grpSpPr>
          <p:cxnSp>
            <p:nvCxnSpPr>
              <p:cNvPr id="216" name="Conector recto 215">
                <a:extLst>
                  <a:ext uri="{FF2B5EF4-FFF2-40B4-BE49-F238E27FC236}">
                    <a16:creationId xmlns:a16="http://schemas.microsoft.com/office/drawing/2014/main" id="{9D2D6C8C-BBB9-1C89-C6CE-530FAC194ACE}"/>
                  </a:ext>
                </a:extLst>
              </p:cNvPr>
              <p:cNvCxnSpPr>
                <a:cxnSpLocks/>
              </p:cNvCxnSpPr>
              <p:nvPr/>
            </p:nvCxnSpPr>
            <p:spPr>
              <a:xfrm>
                <a:off x="23984720" y="28803500"/>
                <a:ext cx="890205" cy="0"/>
              </a:xfrm>
              <a:prstGeom prst="line">
                <a:avLst/>
              </a:prstGeom>
              <a:ln w="28575">
                <a:solidFill>
                  <a:srgbClr val="593430"/>
                </a:solidFill>
              </a:ln>
            </p:spPr>
            <p:style>
              <a:lnRef idx="1">
                <a:schemeClr val="dk1"/>
              </a:lnRef>
              <a:fillRef idx="0">
                <a:schemeClr val="dk1"/>
              </a:fillRef>
              <a:effectRef idx="0">
                <a:schemeClr val="dk1"/>
              </a:effectRef>
              <a:fontRef idx="minor">
                <a:schemeClr val="tx1"/>
              </a:fontRef>
            </p:style>
          </p:cxnSp>
          <p:sp>
            <p:nvSpPr>
              <p:cNvPr id="217" name="Elipse 216">
                <a:extLst>
                  <a:ext uri="{FF2B5EF4-FFF2-40B4-BE49-F238E27FC236}">
                    <a16:creationId xmlns:a16="http://schemas.microsoft.com/office/drawing/2014/main" id="{B58B0FFC-2AFA-CA0E-B5DD-1EA7B8898B9D}"/>
                  </a:ext>
                </a:extLst>
              </p:cNvPr>
              <p:cNvSpPr/>
              <p:nvPr/>
            </p:nvSpPr>
            <p:spPr>
              <a:xfrm>
                <a:off x="22225318" y="28000469"/>
                <a:ext cx="1586573" cy="1558523"/>
              </a:xfrm>
              <a:prstGeom prst="ellipse">
                <a:avLst/>
              </a:prstGeom>
              <a:noFill/>
              <a:ln w="28575">
                <a:solidFill>
                  <a:srgbClr val="EFB6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200" dirty="0"/>
              </a:p>
            </p:txBody>
          </p:sp>
          <p:pic>
            <p:nvPicPr>
              <p:cNvPr id="219" name="Gráfico 218" descr="Flecha lineal: giro a la derecha con relleno sólido">
                <a:extLst>
                  <a:ext uri="{FF2B5EF4-FFF2-40B4-BE49-F238E27FC236}">
                    <a16:creationId xmlns:a16="http://schemas.microsoft.com/office/drawing/2014/main" id="{5306BAF0-EDD3-AE92-9DA0-B91F6A64E57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4341558" y="29148517"/>
                <a:ext cx="180000" cy="180000"/>
              </a:xfrm>
              <a:prstGeom prst="rect">
                <a:avLst/>
              </a:prstGeom>
            </p:spPr>
          </p:pic>
          <p:graphicFrame>
            <p:nvGraphicFramePr>
              <p:cNvPr id="221" name="Objeto 220">
                <a:extLst>
                  <a:ext uri="{FF2B5EF4-FFF2-40B4-BE49-F238E27FC236}">
                    <a16:creationId xmlns:a16="http://schemas.microsoft.com/office/drawing/2014/main" id="{A23D832E-3673-78C0-F923-B29DC09A829E}"/>
                  </a:ext>
                </a:extLst>
              </p:cNvPr>
              <p:cNvGraphicFramePr>
                <a:graphicFrameLocks noChangeAspect="1"/>
              </p:cNvGraphicFramePr>
              <p:nvPr>
                <p:extLst>
                  <p:ext uri="{D42A27DB-BD31-4B8C-83A1-F6EECF244321}">
                    <p14:modId xmlns:p14="http://schemas.microsoft.com/office/powerpoint/2010/main" val="2573461153"/>
                  </p:ext>
                </p:extLst>
              </p:nvPr>
            </p:nvGraphicFramePr>
            <p:xfrm>
              <a:off x="22169696" y="28183979"/>
              <a:ext cx="1711325" cy="1072030"/>
            </p:xfrm>
            <a:graphic>
              <a:graphicData uri="http://schemas.openxmlformats.org/presentationml/2006/ole">
                <mc:AlternateContent xmlns:mc="http://schemas.openxmlformats.org/markup-compatibility/2006">
                  <mc:Choice xmlns:v="urn:schemas-microsoft-com:vml" Requires="v">
                    <p:oleObj name="CS ChemDraw Drawing" r:id="rId26" imgW="2354110" imgH="1474729" progId="ChemDraw.Document.6.0">
                      <p:embed/>
                    </p:oleObj>
                  </mc:Choice>
                  <mc:Fallback>
                    <p:oleObj name="CS ChemDraw Drawing" r:id="rId26" imgW="2354110" imgH="1474729" progId="ChemDraw.Document.6.0">
                      <p:embed/>
                      <p:pic>
                        <p:nvPicPr>
                          <p:cNvPr id="12" name="Objeto 11">
                            <a:extLst>
                              <a:ext uri="{FF2B5EF4-FFF2-40B4-BE49-F238E27FC236}">
                                <a16:creationId xmlns:a16="http://schemas.microsoft.com/office/drawing/2014/main" id="{29B62314-AD80-C225-3C33-877FB0DA8400}"/>
                              </a:ext>
                            </a:extLst>
                          </p:cNvPr>
                          <p:cNvPicPr/>
                          <p:nvPr/>
                        </p:nvPicPr>
                        <p:blipFill>
                          <a:blip r:embed="rId27"/>
                          <a:stretch>
                            <a:fillRect/>
                          </a:stretch>
                        </p:blipFill>
                        <p:spPr>
                          <a:xfrm>
                            <a:off x="22169696" y="28183979"/>
                            <a:ext cx="1711325" cy="1072030"/>
                          </a:xfrm>
                          <a:prstGeom prst="rect">
                            <a:avLst/>
                          </a:prstGeom>
                        </p:spPr>
                      </p:pic>
                    </p:oleObj>
                  </mc:Fallback>
                </mc:AlternateContent>
              </a:graphicData>
            </a:graphic>
          </p:graphicFrame>
          <p:sp>
            <p:nvSpPr>
              <p:cNvPr id="223" name="Elipse 222">
                <a:extLst>
                  <a:ext uri="{FF2B5EF4-FFF2-40B4-BE49-F238E27FC236}">
                    <a16:creationId xmlns:a16="http://schemas.microsoft.com/office/drawing/2014/main" id="{779B3667-1FE8-D7CF-1DE8-80C73AE293A2}"/>
                  </a:ext>
                </a:extLst>
              </p:cNvPr>
              <p:cNvSpPr/>
              <p:nvPr/>
            </p:nvSpPr>
            <p:spPr>
              <a:xfrm>
                <a:off x="25082655" y="28080546"/>
                <a:ext cx="1461819" cy="1366420"/>
              </a:xfrm>
              <a:prstGeom prst="ellipse">
                <a:avLst/>
              </a:prstGeom>
              <a:noFill/>
              <a:ln w="28575">
                <a:solidFill>
                  <a:srgbClr val="EFB6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200"/>
              </a:p>
            </p:txBody>
          </p:sp>
          <p:graphicFrame>
            <p:nvGraphicFramePr>
              <p:cNvPr id="224" name="Objeto 223">
                <a:extLst>
                  <a:ext uri="{FF2B5EF4-FFF2-40B4-BE49-F238E27FC236}">
                    <a16:creationId xmlns:a16="http://schemas.microsoft.com/office/drawing/2014/main" id="{17AD84E7-819E-CF9C-FAC8-DD7C00D3CA7C}"/>
                  </a:ext>
                </a:extLst>
              </p:cNvPr>
              <p:cNvGraphicFramePr>
                <a:graphicFrameLocks noChangeAspect="1"/>
              </p:cNvGraphicFramePr>
              <p:nvPr>
                <p:extLst>
                  <p:ext uri="{D42A27DB-BD31-4B8C-83A1-F6EECF244321}">
                    <p14:modId xmlns:p14="http://schemas.microsoft.com/office/powerpoint/2010/main" val="2963534893"/>
                  </p:ext>
                </p:extLst>
              </p:nvPr>
            </p:nvGraphicFramePr>
            <p:xfrm>
              <a:off x="25043236" y="28232783"/>
              <a:ext cx="1570622" cy="983889"/>
            </p:xfrm>
            <a:graphic>
              <a:graphicData uri="http://schemas.openxmlformats.org/presentationml/2006/ole">
                <mc:AlternateContent xmlns:mc="http://schemas.openxmlformats.org/markup-compatibility/2006">
                  <mc:Choice xmlns:v="urn:schemas-microsoft-com:vml" Requires="v">
                    <p:oleObj name="CS ChemDraw Drawing" r:id="rId26" imgW="2354110" imgH="1474729" progId="ChemDraw.Document.6.0">
                      <p:embed/>
                    </p:oleObj>
                  </mc:Choice>
                  <mc:Fallback>
                    <p:oleObj name="CS ChemDraw Drawing" r:id="rId26" imgW="2354110" imgH="1474729" progId="ChemDraw.Document.6.0">
                      <p:embed/>
                      <p:pic>
                        <p:nvPicPr>
                          <p:cNvPr id="17" name="Objeto 16">
                            <a:extLst>
                              <a:ext uri="{FF2B5EF4-FFF2-40B4-BE49-F238E27FC236}">
                                <a16:creationId xmlns:a16="http://schemas.microsoft.com/office/drawing/2014/main" id="{557183DE-2BF8-0AFB-99D7-98F4360ADC82}"/>
                              </a:ext>
                            </a:extLst>
                          </p:cNvPr>
                          <p:cNvPicPr/>
                          <p:nvPr/>
                        </p:nvPicPr>
                        <p:blipFill>
                          <a:blip r:embed="rId27"/>
                          <a:stretch>
                            <a:fillRect/>
                          </a:stretch>
                        </p:blipFill>
                        <p:spPr>
                          <a:xfrm>
                            <a:off x="25043236" y="28232783"/>
                            <a:ext cx="1570622" cy="983889"/>
                          </a:xfrm>
                          <a:prstGeom prst="rect">
                            <a:avLst/>
                          </a:prstGeom>
                        </p:spPr>
                      </p:pic>
                    </p:oleObj>
                  </mc:Fallback>
                </mc:AlternateContent>
              </a:graphicData>
            </a:graphic>
          </p:graphicFrame>
          <p:grpSp>
            <p:nvGrpSpPr>
              <p:cNvPr id="226" name="Grupo 225">
                <a:extLst>
                  <a:ext uri="{FF2B5EF4-FFF2-40B4-BE49-F238E27FC236}">
                    <a16:creationId xmlns:a16="http://schemas.microsoft.com/office/drawing/2014/main" id="{619BA356-D297-AE4E-BCE2-083594C4B3EC}"/>
                  </a:ext>
                </a:extLst>
              </p:cNvPr>
              <p:cNvGrpSpPr/>
              <p:nvPr/>
            </p:nvGrpSpPr>
            <p:grpSpPr>
              <a:xfrm>
                <a:off x="28702597" y="27353319"/>
                <a:ext cx="1458481" cy="979001"/>
                <a:chOff x="6559721" y="1879741"/>
                <a:chExt cx="1458481" cy="979001"/>
              </a:xfrm>
            </p:grpSpPr>
            <p:cxnSp>
              <p:nvCxnSpPr>
                <p:cNvPr id="227" name="Conector recto 226">
                  <a:extLst>
                    <a:ext uri="{FF2B5EF4-FFF2-40B4-BE49-F238E27FC236}">
                      <a16:creationId xmlns:a16="http://schemas.microsoft.com/office/drawing/2014/main" id="{12B58667-243D-989B-2E53-7D61D6D8CAF4}"/>
                    </a:ext>
                  </a:extLst>
                </p:cNvPr>
                <p:cNvCxnSpPr>
                  <a:cxnSpLocks/>
                </p:cNvCxnSpPr>
                <p:nvPr/>
              </p:nvCxnSpPr>
              <p:spPr>
                <a:xfrm>
                  <a:off x="6559721" y="2380393"/>
                  <a:ext cx="432000" cy="0"/>
                </a:xfrm>
                <a:prstGeom prst="line">
                  <a:avLst/>
                </a:prstGeom>
                <a:ln w="28575">
                  <a:solidFill>
                    <a:srgbClr val="593430"/>
                  </a:solidFill>
                </a:ln>
              </p:spPr>
              <p:style>
                <a:lnRef idx="1">
                  <a:schemeClr val="dk1"/>
                </a:lnRef>
                <a:fillRef idx="0">
                  <a:schemeClr val="dk1"/>
                </a:fillRef>
                <a:effectRef idx="0">
                  <a:schemeClr val="dk1"/>
                </a:effectRef>
                <a:fontRef idx="minor">
                  <a:schemeClr val="tx1"/>
                </a:fontRef>
              </p:style>
            </p:cxnSp>
            <p:pic>
              <p:nvPicPr>
                <p:cNvPr id="229" name="Gráfico 228" descr="Flecha lineal: giro a la derecha con relleno sólido">
                  <a:extLst>
                    <a:ext uri="{FF2B5EF4-FFF2-40B4-BE49-F238E27FC236}">
                      <a16:creationId xmlns:a16="http://schemas.microsoft.com/office/drawing/2014/main" id="{BC843E60-AC4A-1D21-1343-994A5D449E7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676953" y="2436218"/>
                  <a:ext cx="180000" cy="180000"/>
                </a:xfrm>
                <a:prstGeom prst="rect">
                  <a:avLst/>
                </a:prstGeom>
              </p:spPr>
            </p:pic>
            <p:sp>
              <p:nvSpPr>
                <p:cNvPr id="230" name="Elipse 229">
                  <a:extLst>
                    <a:ext uri="{FF2B5EF4-FFF2-40B4-BE49-F238E27FC236}">
                      <a16:creationId xmlns:a16="http://schemas.microsoft.com/office/drawing/2014/main" id="{7FD6655D-A3E3-4F83-0329-A166D07C11A2}"/>
                    </a:ext>
                  </a:extLst>
                </p:cNvPr>
                <p:cNvSpPr/>
                <p:nvPr/>
              </p:nvSpPr>
              <p:spPr>
                <a:xfrm>
                  <a:off x="7053440" y="1879741"/>
                  <a:ext cx="964762" cy="979001"/>
                </a:xfrm>
                <a:prstGeom prst="ellipse">
                  <a:avLst/>
                </a:prstGeom>
                <a:noFill/>
                <a:ln w="28575">
                  <a:solidFill>
                    <a:srgbClr val="EFB6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200"/>
                </a:p>
              </p:txBody>
            </p:sp>
            <p:pic>
              <p:nvPicPr>
                <p:cNvPr id="231" name="Imagen 230">
                  <a:extLst>
                    <a:ext uri="{FF2B5EF4-FFF2-40B4-BE49-F238E27FC236}">
                      <a16:creationId xmlns:a16="http://schemas.microsoft.com/office/drawing/2014/main" id="{65CF5110-E05A-0C31-6121-F52727256C4B}"/>
                    </a:ext>
                  </a:extLst>
                </p:cNvPr>
                <p:cNvPicPr>
                  <a:picLocks noChangeAspect="1"/>
                </p:cNvPicPr>
                <p:nvPr/>
              </p:nvPicPr>
              <p:blipFill>
                <a:blip r:embed="rId28"/>
                <a:stretch>
                  <a:fillRect/>
                </a:stretch>
              </p:blipFill>
              <p:spPr>
                <a:xfrm>
                  <a:off x="7334519" y="2038125"/>
                  <a:ext cx="411311" cy="546262"/>
                </a:xfrm>
                <a:prstGeom prst="rect">
                  <a:avLst/>
                </a:prstGeom>
              </p:spPr>
            </p:pic>
          </p:grpSp>
          <p:grpSp>
            <p:nvGrpSpPr>
              <p:cNvPr id="234" name="Grupo 233">
                <a:extLst>
                  <a:ext uri="{FF2B5EF4-FFF2-40B4-BE49-F238E27FC236}">
                    <a16:creationId xmlns:a16="http://schemas.microsoft.com/office/drawing/2014/main" id="{85E6F197-7FFB-3EA2-DE72-7E8CF2853CD7}"/>
                  </a:ext>
                </a:extLst>
              </p:cNvPr>
              <p:cNvGrpSpPr/>
              <p:nvPr/>
            </p:nvGrpSpPr>
            <p:grpSpPr>
              <a:xfrm>
                <a:off x="25331662" y="26821835"/>
                <a:ext cx="1809525" cy="1855774"/>
                <a:chOff x="3188786" y="1348257"/>
                <a:chExt cx="1809525" cy="1855774"/>
              </a:xfrm>
            </p:grpSpPr>
            <p:sp>
              <p:nvSpPr>
                <p:cNvPr id="235" name="Elipse 234">
                  <a:extLst>
                    <a:ext uri="{FF2B5EF4-FFF2-40B4-BE49-F238E27FC236}">
                      <a16:creationId xmlns:a16="http://schemas.microsoft.com/office/drawing/2014/main" id="{E72C2D4E-0870-6D23-8361-0A8FA4408581}"/>
                    </a:ext>
                  </a:extLst>
                </p:cNvPr>
                <p:cNvSpPr/>
                <p:nvPr/>
              </p:nvSpPr>
              <p:spPr>
                <a:xfrm>
                  <a:off x="3188786" y="1348257"/>
                  <a:ext cx="938402" cy="908974"/>
                </a:xfrm>
                <a:prstGeom prst="ellipse">
                  <a:avLst/>
                </a:prstGeom>
                <a:noFill/>
                <a:ln w="28575">
                  <a:solidFill>
                    <a:srgbClr val="EFB6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200" dirty="0"/>
                </a:p>
              </p:txBody>
            </p:sp>
            <p:grpSp>
              <p:nvGrpSpPr>
                <p:cNvPr id="236" name="Grupo 235">
                  <a:extLst>
                    <a:ext uri="{FF2B5EF4-FFF2-40B4-BE49-F238E27FC236}">
                      <a16:creationId xmlns:a16="http://schemas.microsoft.com/office/drawing/2014/main" id="{D9FF1562-ADA7-29FE-0DEF-7DB46CEA4995}"/>
                    </a:ext>
                  </a:extLst>
                </p:cNvPr>
                <p:cNvGrpSpPr/>
                <p:nvPr/>
              </p:nvGrpSpPr>
              <p:grpSpPr>
                <a:xfrm>
                  <a:off x="3291305" y="1402632"/>
                  <a:ext cx="1707006" cy="1801399"/>
                  <a:chOff x="3291305" y="1402632"/>
                  <a:chExt cx="1707006" cy="1801399"/>
                </a:xfrm>
              </p:grpSpPr>
              <p:cxnSp>
                <p:nvCxnSpPr>
                  <p:cNvPr id="237" name="Conector recto de flecha 236">
                    <a:extLst>
                      <a:ext uri="{FF2B5EF4-FFF2-40B4-BE49-F238E27FC236}">
                        <a16:creationId xmlns:a16="http://schemas.microsoft.com/office/drawing/2014/main" id="{077B6431-F45D-B16F-C249-261660E5FD38}"/>
                      </a:ext>
                    </a:extLst>
                  </p:cNvPr>
                  <p:cNvCxnSpPr>
                    <a:cxnSpLocks/>
                  </p:cNvCxnSpPr>
                  <p:nvPr/>
                </p:nvCxnSpPr>
                <p:spPr>
                  <a:xfrm>
                    <a:off x="3664817" y="2320613"/>
                    <a:ext cx="0" cy="210273"/>
                  </a:xfrm>
                  <a:prstGeom prst="straightConnector1">
                    <a:avLst/>
                  </a:prstGeom>
                  <a:ln w="28575">
                    <a:solidFill>
                      <a:srgbClr val="593430"/>
                    </a:solidFill>
                    <a:tailEnd type="triangle"/>
                  </a:ln>
                </p:spPr>
                <p:style>
                  <a:lnRef idx="1">
                    <a:schemeClr val="dk1"/>
                  </a:lnRef>
                  <a:fillRef idx="0">
                    <a:schemeClr val="dk1"/>
                  </a:fillRef>
                  <a:effectRef idx="0">
                    <a:schemeClr val="dk1"/>
                  </a:effectRef>
                  <a:fontRef idx="minor">
                    <a:schemeClr val="tx1"/>
                  </a:fontRef>
                </p:style>
              </p:cxnSp>
              <p:pic>
                <p:nvPicPr>
                  <p:cNvPr id="238" name="Picture 8" descr="dirt Icon 113123">
                    <a:extLst>
                      <a:ext uri="{FF2B5EF4-FFF2-40B4-BE49-F238E27FC236}">
                        <a16:creationId xmlns:a16="http://schemas.microsoft.com/office/drawing/2014/main" id="{E0441FA9-B929-6541-79A4-F827851210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91305" y="1402632"/>
                    <a:ext cx="777530" cy="777530"/>
                  </a:xfrm>
                  <a:prstGeom prst="rect">
                    <a:avLst/>
                  </a:prstGeom>
                  <a:noFill/>
                  <a:extLst>
                    <a:ext uri="{909E8E84-426E-40DD-AFC4-6F175D3DCCD1}">
                      <a14:hiddenFill xmlns:a14="http://schemas.microsoft.com/office/drawing/2010/main">
                        <a:solidFill>
                          <a:srgbClr val="FFFFFF"/>
                        </a:solidFill>
                      </a14:hiddenFill>
                    </a:ext>
                  </a:extLst>
                </p:spPr>
              </p:pic>
              <p:cxnSp>
                <p:nvCxnSpPr>
                  <p:cNvPr id="241" name="Conector recto 240">
                    <a:extLst>
                      <a:ext uri="{FF2B5EF4-FFF2-40B4-BE49-F238E27FC236}">
                        <a16:creationId xmlns:a16="http://schemas.microsoft.com/office/drawing/2014/main" id="{0504503F-F800-6290-6080-A47F05828F4E}"/>
                      </a:ext>
                    </a:extLst>
                  </p:cNvPr>
                  <p:cNvCxnSpPr>
                    <a:cxnSpLocks/>
                  </p:cNvCxnSpPr>
                  <p:nvPr/>
                </p:nvCxnSpPr>
                <p:spPr>
                  <a:xfrm>
                    <a:off x="4785771" y="1692031"/>
                    <a:ext cx="0" cy="1512000"/>
                  </a:xfrm>
                  <a:prstGeom prst="line">
                    <a:avLst/>
                  </a:prstGeom>
                  <a:ln w="28575">
                    <a:solidFill>
                      <a:srgbClr val="593430"/>
                    </a:solidFill>
                  </a:ln>
                </p:spPr>
                <p:style>
                  <a:lnRef idx="1">
                    <a:schemeClr val="dk1"/>
                  </a:lnRef>
                  <a:fillRef idx="0">
                    <a:schemeClr val="dk1"/>
                  </a:fillRef>
                  <a:effectRef idx="0">
                    <a:schemeClr val="dk1"/>
                  </a:effectRef>
                  <a:fontRef idx="minor">
                    <a:schemeClr val="tx1"/>
                  </a:fontRef>
                </p:style>
              </p:cxnSp>
              <p:cxnSp>
                <p:nvCxnSpPr>
                  <p:cNvPr id="242" name="Conector recto 241">
                    <a:extLst>
                      <a:ext uri="{FF2B5EF4-FFF2-40B4-BE49-F238E27FC236}">
                        <a16:creationId xmlns:a16="http://schemas.microsoft.com/office/drawing/2014/main" id="{80E95BAE-D5D8-A4C5-282A-03D1C41907D6}"/>
                      </a:ext>
                    </a:extLst>
                  </p:cNvPr>
                  <p:cNvCxnSpPr>
                    <a:cxnSpLocks/>
                  </p:cNvCxnSpPr>
                  <p:nvPr/>
                </p:nvCxnSpPr>
                <p:spPr>
                  <a:xfrm>
                    <a:off x="4206311" y="1703182"/>
                    <a:ext cx="576000" cy="0"/>
                  </a:xfrm>
                  <a:prstGeom prst="line">
                    <a:avLst/>
                  </a:prstGeom>
                  <a:ln w="28575">
                    <a:solidFill>
                      <a:srgbClr val="593430"/>
                    </a:solidFill>
                  </a:ln>
                </p:spPr>
                <p:style>
                  <a:lnRef idx="1">
                    <a:schemeClr val="dk1"/>
                  </a:lnRef>
                  <a:fillRef idx="0">
                    <a:schemeClr val="dk1"/>
                  </a:fillRef>
                  <a:effectRef idx="0">
                    <a:schemeClr val="dk1"/>
                  </a:effectRef>
                  <a:fontRef idx="minor">
                    <a:schemeClr val="tx1"/>
                  </a:fontRef>
                </p:style>
              </p:cxnSp>
              <p:cxnSp>
                <p:nvCxnSpPr>
                  <p:cNvPr id="243" name="Conector recto 242">
                    <a:extLst>
                      <a:ext uri="{FF2B5EF4-FFF2-40B4-BE49-F238E27FC236}">
                        <a16:creationId xmlns:a16="http://schemas.microsoft.com/office/drawing/2014/main" id="{BFA7484B-1418-8B2C-8040-192E7AA39A38}"/>
                      </a:ext>
                    </a:extLst>
                  </p:cNvPr>
                  <p:cNvCxnSpPr>
                    <a:cxnSpLocks/>
                  </p:cNvCxnSpPr>
                  <p:nvPr/>
                </p:nvCxnSpPr>
                <p:spPr>
                  <a:xfrm>
                    <a:off x="4602311" y="3202815"/>
                    <a:ext cx="180000" cy="0"/>
                  </a:xfrm>
                  <a:prstGeom prst="line">
                    <a:avLst/>
                  </a:prstGeom>
                  <a:ln w="28575">
                    <a:solidFill>
                      <a:srgbClr val="593430"/>
                    </a:solidFill>
                  </a:ln>
                </p:spPr>
                <p:style>
                  <a:lnRef idx="1">
                    <a:schemeClr val="dk1"/>
                  </a:lnRef>
                  <a:fillRef idx="0">
                    <a:schemeClr val="dk1"/>
                  </a:fillRef>
                  <a:effectRef idx="0">
                    <a:schemeClr val="dk1"/>
                  </a:effectRef>
                  <a:fontRef idx="minor">
                    <a:schemeClr val="tx1"/>
                  </a:fontRef>
                </p:style>
              </p:cxnSp>
              <p:cxnSp>
                <p:nvCxnSpPr>
                  <p:cNvPr id="244" name="Conector recto 243">
                    <a:extLst>
                      <a:ext uri="{FF2B5EF4-FFF2-40B4-BE49-F238E27FC236}">
                        <a16:creationId xmlns:a16="http://schemas.microsoft.com/office/drawing/2014/main" id="{EFADCC0F-0CAE-2270-D4CE-E8D62372A7D7}"/>
                      </a:ext>
                    </a:extLst>
                  </p:cNvPr>
                  <p:cNvCxnSpPr>
                    <a:cxnSpLocks/>
                  </p:cNvCxnSpPr>
                  <p:nvPr/>
                </p:nvCxnSpPr>
                <p:spPr>
                  <a:xfrm>
                    <a:off x="4782311" y="2391544"/>
                    <a:ext cx="216000" cy="0"/>
                  </a:xfrm>
                  <a:prstGeom prst="line">
                    <a:avLst/>
                  </a:prstGeom>
                  <a:ln w="28575">
                    <a:solidFill>
                      <a:srgbClr val="593430"/>
                    </a:solidFill>
                  </a:ln>
                </p:spPr>
                <p:style>
                  <a:lnRef idx="1">
                    <a:schemeClr val="dk1"/>
                  </a:lnRef>
                  <a:fillRef idx="0">
                    <a:schemeClr val="dk1"/>
                  </a:fillRef>
                  <a:effectRef idx="0">
                    <a:schemeClr val="dk1"/>
                  </a:effectRef>
                  <a:fontRef idx="minor">
                    <a:schemeClr val="tx1"/>
                  </a:fontRef>
                </p:style>
              </p:cxnSp>
            </p:grpSp>
          </p:grpSp>
          <p:grpSp>
            <p:nvGrpSpPr>
              <p:cNvPr id="245" name="Grupo 244">
                <a:extLst>
                  <a:ext uri="{FF2B5EF4-FFF2-40B4-BE49-F238E27FC236}">
                    <a16:creationId xmlns:a16="http://schemas.microsoft.com/office/drawing/2014/main" id="{A36236DC-F9CA-D19C-0A14-6459BBD28805}"/>
                  </a:ext>
                </a:extLst>
              </p:cNvPr>
              <p:cNvGrpSpPr/>
              <p:nvPr/>
            </p:nvGrpSpPr>
            <p:grpSpPr>
              <a:xfrm>
                <a:off x="27183825" y="27194846"/>
                <a:ext cx="1461819" cy="1817803"/>
                <a:chOff x="5040949" y="1721268"/>
                <a:chExt cx="1461819" cy="1817803"/>
              </a:xfrm>
            </p:grpSpPr>
            <p:sp>
              <p:nvSpPr>
                <p:cNvPr id="246" name="Elipse 245">
                  <a:extLst>
                    <a:ext uri="{FF2B5EF4-FFF2-40B4-BE49-F238E27FC236}">
                      <a16:creationId xmlns:a16="http://schemas.microsoft.com/office/drawing/2014/main" id="{76466BE4-7E49-01BC-B156-4FFCB7611B8B}"/>
                    </a:ext>
                  </a:extLst>
                </p:cNvPr>
                <p:cNvSpPr/>
                <p:nvPr/>
              </p:nvSpPr>
              <p:spPr>
                <a:xfrm>
                  <a:off x="5040949" y="1721268"/>
                  <a:ext cx="1461819" cy="1366420"/>
                </a:xfrm>
                <a:prstGeom prst="ellipse">
                  <a:avLst/>
                </a:prstGeom>
                <a:noFill/>
                <a:ln w="28575">
                  <a:solidFill>
                    <a:srgbClr val="EFB6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200"/>
                </a:p>
              </p:txBody>
            </p:sp>
            <p:pic>
              <p:nvPicPr>
                <p:cNvPr id="247" name="Picture 8" descr="dirt Icon 113123">
                  <a:extLst>
                    <a:ext uri="{FF2B5EF4-FFF2-40B4-BE49-F238E27FC236}">
                      <a16:creationId xmlns:a16="http://schemas.microsoft.com/office/drawing/2014/main" id="{F7951602-7A69-000A-7C75-429E9F05A05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248521" y="2443798"/>
                  <a:ext cx="591325" cy="591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48" name="Objeto 247">
                  <a:extLst>
                    <a:ext uri="{FF2B5EF4-FFF2-40B4-BE49-F238E27FC236}">
                      <a16:creationId xmlns:a16="http://schemas.microsoft.com/office/drawing/2014/main" id="{1CD61DCD-D631-83F0-63C7-7E06383DB802}"/>
                    </a:ext>
                  </a:extLst>
                </p:cNvPr>
                <p:cNvGraphicFramePr>
                  <a:graphicFrameLocks noChangeAspect="1"/>
                </p:cNvGraphicFramePr>
                <p:nvPr>
                  <p:extLst>
                    <p:ext uri="{D42A27DB-BD31-4B8C-83A1-F6EECF244321}">
                      <p14:modId xmlns:p14="http://schemas.microsoft.com/office/powerpoint/2010/main" val="487507148"/>
                    </p:ext>
                  </p:extLst>
                </p:nvPr>
              </p:nvGraphicFramePr>
              <p:xfrm>
                <a:off x="5223164" y="1861005"/>
                <a:ext cx="1253886" cy="785475"/>
              </p:xfrm>
              <a:graphic>
                <a:graphicData uri="http://schemas.openxmlformats.org/presentationml/2006/ole">
                  <mc:AlternateContent xmlns:mc="http://schemas.openxmlformats.org/markup-compatibility/2006">
                    <mc:Choice xmlns:v="urn:schemas-microsoft-com:vml" Requires="v">
                      <p:oleObj name="CS ChemDraw Drawing" r:id="rId26" imgW="2354110" imgH="1474729" progId="ChemDraw.Document.6.0">
                        <p:embed/>
                      </p:oleObj>
                    </mc:Choice>
                    <mc:Fallback>
                      <p:oleObj name="CS ChemDraw Drawing" r:id="rId26" imgW="2354110" imgH="1474729" progId="ChemDraw.Document.6.0">
                        <p:embed/>
                        <p:pic>
                          <p:nvPicPr>
                            <p:cNvPr id="143" name="Objeto 142">
                              <a:extLst>
                                <a:ext uri="{FF2B5EF4-FFF2-40B4-BE49-F238E27FC236}">
                                  <a16:creationId xmlns:a16="http://schemas.microsoft.com/office/drawing/2014/main" id="{B64DEF29-7F26-0A70-EFF0-F2F43458ED95}"/>
                                </a:ext>
                              </a:extLst>
                            </p:cNvPr>
                            <p:cNvPicPr/>
                            <p:nvPr/>
                          </p:nvPicPr>
                          <p:blipFill>
                            <a:blip r:embed="rId27"/>
                            <a:stretch>
                              <a:fillRect/>
                            </a:stretch>
                          </p:blipFill>
                          <p:spPr>
                            <a:xfrm>
                              <a:off x="5223164" y="1861005"/>
                              <a:ext cx="1253886" cy="785475"/>
                            </a:xfrm>
                            <a:prstGeom prst="rect">
                              <a:avLst/>
                            </a:prstGeom>
                          </p:spPr>
                        </p:pic>
                      </p:oleObj>
                    </mc:Fallback>
                  </mc:AlternateContent>
                </a:graphicData>
              </a:graphic>
            </p:graphicFrame>
            <p:cxnSp>
              <p:nvCxnSpPr>
                <p:cNvPr id="250" name="Conector recto de flecha 249">
                  <a:extLst>
                    <a:ext uri="{FF2B5EF4-FFF2-40B4-BE49-F238E27FC236}">
                      <a16:creationId xmlns:a16="http://schemas.microsoft.com/office/drawing/2014/main" id="{AD0AE92E-3753-1B3B-36A8-12491A9770AB}"/>
                    </a:ext>
                  </a:extLst>
                </p:cNvPr>
                <p:cNvCxnSpPr>
                  <a:cxnSpLocks/>
                </p:cNvCxnSpPr>
                <p:nvPr/>
              </p:nvCxnSpPr>
              <p:spPr>
                <a:xfrm flipV="1">
                  <a:off x="5803479" y="3142991"/>
                  <a:ext cx="0" cy="396080"/>
                </a:xfrm>
                <a:prstGeom prst="straightConnector1">
                  <a:avLst/>
                </a:prstGeom>
                <a:ln w="28575">
                  <a:solidFill>
                    <a:srgbClr val="593430"/>
                  </a:solidFill>
                  <a:tailEnd type="triangle"/>
                </a:ln>
              </p:spPr>
              <p:style>
                <a:lnRef idx="1">
                  <a:schemeClr val="dk1"/>
                </a:lnRef>
                <a:fillRef idx="0">
                  <a:schemeClr val="dk1"/>
                </a:fillRef>
                <a:effectRef idx="0">
                  <a:schemeClr val="dk1"/>
                </a:effectRef>
                <a:fontRef idx="minor">
                  <a:schemeClr val="tx1"/>
                </a:fontRef>
              </p:style>
            </p:cxnSp>
          </p:grpSp>
          <p:grpSp>
            <p:nvGrpSpPr>
              <p:cNvPr id="253" name="Grupo 252">
                <a:extLst>
                  <a:ext uri="{FF2B5EF4-FFF2-40B4-BE49-F238E27FC236}">
                    <a16:creationId xmlns:a16="http://schemas.microsoft.com/office/drawing/2014/main" id="{15E7B52E-93D1-77F4-E04E-E2F6BC121958}"/>
                  </a:ext>
                </a:extLst>
              </p:cNvPr>
              <p:cNvGrpSpPr/>
              <p:nvPr/>
            </p:nvGrpSpPr>
            <p:grpSpPr>
              <a:xfrm>
                <a:off x="30217272" y="27010945"/>
                <a:ext cx="2100375" cy="1644869"/>
                <a:chOff x="8074396" y="1537367"/>
                <a:chExt cx="2100375" cy="1644869"/>
              </a:xfrm>
            </p:grpSpPr>
            <p:cxnSp>
              <p:nvCxnSpPr>
                <p:cNvPr id="254" name="Conector recto 253">
                  <a:extLst>
                    <a:ext uri="{FF2B5EF4-FFF2-40B4-BE49-F238E27FC236}">
                      <a16:creationId xmlns:a16="http://schemas.microsoft.com/office/drawing/2014/main" id="{7E906A8A-5386-59C6-8E67-162C3B953DBE}"/>
                    </a:ext>
                  </a:extLst>
                </p:cNvPr>
                <p:cNvCxnSpPr>
                  <a:cxnSpLocks/>
                </p:cNvCxnSpPr>
                <p:nvPr/>
              </p:nvCxnSpPr>
              <p:spPr>
                <a:xfrm flipV="1">
                  <a:off x="8074396" y="2380392"/>
                  <a:ext cx="298470" cy="1"/>
                </a:xfrm>
                <a:prstGeom prst="line">
                  <a:avLst/>
                </a:prstGeom>
                <a:ln w="28575">
                  <a:solidFill>
                    <a:srgbClr val="593430"/>
                  </a:solidFill>
                </a:ln>
              </p:spPr>
              <p:style>
                <a:lnRef idx="1">
                  <a:schemeClr val="dk1"/>
                </a:lnRef>
                <a:fillRef idx="0">
                  <a:schemeClr val="dk1"/>
                </a:fillRef>
                <a:effectRef idx="0">
                  <a:schemeClr val="dk1"/>
                </a:effectRef>
                <a:fontRef idx="minor">
                  <a:schemeClr val="tx1"/>
                </a:fontRef>
              </p:style>
            </p:cxnSp>
            <p:pic>
              <p:nvPicPr>
                <p:cNvPr id="2051" name="Imagen 2050" descr="Imagen que contiene nieve, cubierto, tabla, vista&#10;&#10;Descripción generada automáticamente">
                  <a:extLst>
                    <a:ext uri="{FF2B5EF4-FFF2-40B4-BE49-F238E27FC236}">
                      <a16:creationId xmlns:a16="http://schemas.microsoft.com/office/drawing/2014/main" id="{FF4A07D6-A55E-9F1D-830C-D40F9967B485}"/>
                    </a:ext>
                  </a:extLst>
                </p:cNvPr>
                <p:cNvPicPr>
                  <a:picLocks noChangeAspect="1"/>
                </p:cNvPicPr>
                <p:nvPr/>
              </p:nvPicPr>
              <p:blipFill rotWithShape="1">
                <a:blip r:embed="rId30"/>
                <a:srcRect t="23516" r="6246" b="14920"/>
                <a:stretch/>
              </p:blipFill>
              <p:spPr>
                <a:xfrm>
                  <a:off x="8464296" y="1545009"/>
                  <a:ext cx="1702852" cy="163722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52" name="Elipse 2051">
                  <a:extLst>
                    <a:ext uri="{FF2B5EF4-FFF2-40B4-BE49-F238E27FC236}">
                      <a16:creationId xmlns:a16="http://schemas.microsoft.com/office/drawing/2014/main" id="{FEAD87DF-C2D7-70EE-CA2F-5CABE6736A5F}"/>
                    </a:ext>
                  </a:extLst>
                </p:cNvPr>
                <p:cNvSpPr/>
                <p:nvPr/>
              </p:nvSpPr>
              <p:spPr>
                <a:xfrm>
                  <a:off x="8441345" y="1537367"/>
                  <a:ext cx="1733426" cy="1637228"/>
                </a:xfrm>
                <a:prstGeom prst="ellipse">
                  <a:avLst/>
                </a:prstGeom>
                <a:noFill/>
                <a:ln w="28575">
                  <a:solidFill>
                    <a:srgbClr val="EFB6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2200"/>
                </a:p>
              </p:txBody>
            </p:sp>
          </p:grpSp>
        </p:grpSp>
        <p:sp>
          <p:nvSpPr>
            <p:cNvPr id="1193" name="Google Shape;1018;p38">
              <a:extLst>
                <a:ext uri="{FF2B5EF4-FFF2-40B4-BE49-F238E27FC236}">
                  <a16:creationId xmlns:a16="http://schemas.microsoft.com/office/drawing/2014/main" id="{5EB99E41-81A1-6CD0-0BBD-BA18B8403C44}"/>
                </a:ext>
              </a:extLst>
            </p:cNvPr>
            <p:cNvSpPr txBox="1"/>
            <p:nvPr/>
          </p:nvSpPr>
          <p:spPr>
            <a:xfrm>
              <a:off x="17870037" y="32729524"/>
              <a:ext cx="3731893" cy="7534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1.05g Solid CH</a:t>
              </a:r>
            </a:p>
            <a:p>
              <a:pPr lvl="0" rtl="0">
                <a:lnSpc>
                  <a:spcPct val="150000"/>
                </a:lnSpc>
                <a:spcBef>
                  <a:spcPts val="0"/>
                </a:spcBef>
                <a:spcAft>
                  <a:spcPts val="0"/>
                </a:spcAft>
              </a:pPr>
              <a:endParaRPr lang="en-US" sz="2000" dirty="0">
                <a:solidFill>
                  <a:schemeClr val="accent6"/>
                </a:solidFill>
                <a:ea typeface="Nunito"/>
                <a:cs typeface="Nunito"/>
                <a:sym typeface="Nunito"/>
              </a:endParaRPr>
            </a:p>
          </p:txBody>
        </p:sp>
        <p:sp>
          <p:nvSpPr>
            <p:cNvPr id="5" name="Google Shape;1018;p38">
              <a:extLst>
                <a:ext uri="{FF2B5EF4-FFF2-40B4-BE49-F238E27FC236}">
                  <a16:creationId xmlns:a16="http://schemas.microsoft.com/office/drawing/2014/main" id="{E9331964-1676-429B-8370-7EA747FDDD6D}"/>
                </a:ext>
              </a:extLst>
            </p:cNvPr>
            <p:cNvSpPr txBox="1"/>
            <p:nvPr/>
          </p:nvSpPr>
          <p:spPr>
            <a:xfrm>
              <a:off x="19947451" y="33780731"/>
              <a:ext cx="3120077" cy="7534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CH</a:t>
              </a:r>
              <a:r>
                <a:rPr lang="es-AR" sz="2000" baseline="-25000" dirty="0">
                  <a:ea typeface="Nunito"/>
                  <a:cs typeface="Nunito"/>
                  <a:sym typeface="Nunito"/>
                </a:rPr>
                <a:t>3</a:t>
              </a:r>
              <a:r>
                <a:rPr lang="es-AR" sz="2000" dirty="0">
                  <a:ea typeface="Nunito"/>
                  <a:cs typeface="Nunito"/>
                  <a:sym typeface="Nunito"/>
                </a:rPr>
                <a:t>COOH 2%</a:t>
              </a:r>
            </a:p>
            <a:p>
              <a:pPr lvl="0" algn="ctr" rtl="0">
                <a:spcBef>
                  <a:spcPts val="0"/>
                </a:spcBef>
                <a:spcAft>
                  <a:spcPts val="0"/>
                </a:spcAft>
              </a:pPr>
              <a:endParaRPr lang="es-AR" sz="200" dirty="0">
                <a:ea typeface="Nunito"/>
                <a:cs typeface="Nunito"/>
                <a:sym typeface="Nunito"/>
              </a:endParaRPr>
            </a:p>
            <a:p>
              <a:pPr lvl="0" algn="ctr" rtl="0">
                <a:lnSpc>
                  <a:spcPct val="150000"/>
                </a:lnSpc>
                <a:spcBef>
                  <a:spcPts val="0"/>
                </a:spcBef>
                <a:spcAft>
                  <a:spcPts val="0"/>
                </a:spcAft>
              </a:pPr>
              <a:r>
                <a:rPr lang="es-AR" sz="2000" dirty="0">
                  <a:ea typeface="Nunito"/>
                  <a:cs typeface="Nunito"/>
                  <a:sym typeface="Nunito"/>
                </a:rPr>
                <a:t>50mL 60°C</a:t>
              </a:r>
            </a:p>
          </p:txBody>
        </p:sp>
        <p:sp>
          <p:nvSpPr>
            <p:cNvPr id="6" name="Google Shape;1018;p38">
              <a:extLst>
                <a:ext uri="{FF2B5EF4-FFF2-40B4-BE49-F238E27FC236}">
                  <a16:creationId xmlns:a16="http://schemas.microsoft.com/office/drawing/2014/main" id="{9D3B6A93-068B-BBBE-956D-966FEA90B6F9}"/>
                </a:ext>
              </a:extLst>
            </p:cNvPr>
            <p:cNvSpPr txBox="1"/>
            <p:nvPr/>
          </p:nvSpPr>
          <p:spPr>
            <a:xfrm>
              <a:off x="21726293" y="35113254"/>
              <a:ext cx="2946488" cy="7534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Sol. CH</a:t>
              </a:r>
            </a:p>
            <a:p>
              <a:pPr lvl="0" rtl="0">
                <a:lnSpc>
                  <a:spcPct val="150000"/>
                </a:lnSpc>
                <a:spcBef>
                  <a:spcPts val="0"/>
                </a:spcBef>
                <a:spcAft>
                  <a:spcPts val="0"/>
                </a:spcAft>
              </a:pPr>
              <a:endParaRPr lang="en-US" sz="2000" dirty="0">
                <a:solidFill>
                  <a:schemeClr val="accent6"/>
                </a:solidFill>
                <a:ea typeface="Nunito"/>
                <a:cs typeface="Nunito"/>
                <a:sym typeface="Nunito"/>
              </a:endParaRPr>
            </a:p>
          </p:txBody>
        </p:sp>
        <p:sp>
          <p:nvSpPr>
            <p:cNvPr id="8" name="Google Shape;1018;p38">
              <a:extLst>
                <a:ext uri="{FF2B5EF4-FFF2-40B4-BE49-F238E27FC236}">
                  <a16:creationId xmlns:a16="http://schemas.microsoft.com/office/drawing/2014/main" id="{C6A69292-E017-8D97-6CE6-C4CC61666A57}"/>
                </a:ext>
              </a:extLst>
            </p:cNvPr>
            <p:cNvSpPr txBox="1"/>
            <p:nvPr/>
          </p:nvSpPr>
          <p:spPr>
            <a:xfrm>
              <a:off x="20095095" y="32125477"/>
              <a:ext cx="3731893" cy="7534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0.45g BC</a:t>
              </a:r>
            </a:p>
            <a:p>
              <a:pPr lvl="0" rtl="0">
                <a:lnSpc>
                  <a:spcPct val="150000"/>
                </a:lnSpc>
                <a:spcBef>
                  <a:spcPts val="0"/>
                </a:spcBef>
                <a:spcAft>
                  <a:spcPts val="0"/>
                </a:spcAft>
              </a:pPr>
              <a:endParaRPr lang="en-US" sz="2000" dirty="0">
                <a:solidFill>
                  <a:schemeClr val="accent6"/>
                </a:solidFill>
                <a:ea typeface="Nunito"/>
                <a:cs typeface="Nunito"/>
                <a:sym typeface="Nunito"/>
              </a:endParaRPr>
            </a:p>
          </p:txBody>
        </p:sp>
        <p:sp>
          <p:nvSpPr>
            <p:cNvPr id="10" name="Google Shape;1018;p38">
              <a:extLst>
                <a:ext uri="{FF2B5EF4-FFF2-40B4-BE49-F238E27FC236}">
                  <a16:creationId xmlns:a16="http://schemas.microsoft.com/office/drawing/2014/main" id="{D895419D-F389-29F9-E4F4-3F46FDAAFFCF}"/>
                </a:ext>
              </a:extLst>
            </p:cNvPr>
            <p:cNvSpPr txBox="1"/>
            <p:nvPr/>
          </p:nvSpPr>
          <p:spPr>
            <a:xfrm>
              <a:off x="25260070" y="31765158"/>
              <a:ext cx="1067199" cy="7534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CH-BC</a:t>
              </a:r>
            </a:p>
            <a:p>
              <a:pPr lvl="0" rtl="0">
                <a:lnSpc>
                  <a:spcPct val="150000"/>
                </a:lnSpc>
                <a:spcBef>
                  <a:spcPts val="0"/>
                </a:spcBef>
                <a:spcAft>
                  <a:spcPts val="0"/>
                </a:spcAft>
              </a:pPr>
              <a:endParaRPr lang="en-US" sz="2000" dirty="0">
                <a:solidFill>
                  <a:schemeClr val="accent6"/>
                </a:solidFill>
                <a:ea typeface="Nunito"/>
                <a:cs typeface="Nunito"/>
                <a:sym typeface="Nunito"/>
              </a:endParaRPr>
            </a:p>
          </p:txBody>
        </p:sp>
        <p:sp>
          <p:nvSpPr>
            <p:cNvPr id="11" name="Google Shape;1018;p38">
              <a:extLst>
                <a:ext uri="{FF2B5EF4-FFF2-40B4-BE49-F238E27FC236}">
                  <a16:creationId xmlns:a16="http://schemas.microsoft.com/office/drawing/2014/main" id="{A80D6791-BD37-B69E-3B09-DE14F536C75B}"/>
                </a:ext>
              </a:extLst>
            </p:cNvPr>
            <p:cNvSpPr txBox="1"/>
            <p:nvPr/>
          </p:nvSpPr>
          <p:spPr>
            <a:xfrm>
              <a:off x="24967100" y="34491309"/>
              <a:ext cx="2038945" cy="7534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20mL NaOH 2M</a:t>
              </a:r>
            </a:p>
            <a:p>
              <a:pPr lvl="0" algn="ctr" rtl="0">
                <a:lnSpc>
                  <a:spcPct val="150000"/>
                </a:lnSpc>
                <a:spcBef>
                  <a:spcPts val="0"/>
                </a:spcBef>
                <a:spcAft>
                  <a:spcPts val="0"/>
                </a:spcAft>
              </a:pPr>
              <a:endParaRPr lang="es-AR" sz="2000" dirty="0">
                <a:ea typeface="Nunito"/>
                <a:cs typeface="Nunito"/>
                <a:sym typeface="Nunito"/>
              </a:endParaRPr>
            </a:p>
            <a:p>
              <a:pPr lvl="0" rtl="0">
                <a:lnSpc>
                  <a:spcPct val="150000"/>
                </a:lnSpc>
                <a:spcBef>
                  <a:spcPts val="0"/>
                </a:spcBef>
                <a:spcAft>
                  <a:spcPts val="0"/>
                </a:spcAft>
              </a:pPr>
              <a:endParaRPr lang="en-US" sz="2000" dirty="0">
                <a:solidFill>
                  <a:schemeClr val="accent6"/>
                </a:solidFill>
                <a:ea typeface="Nunito"/>
                <a:cs typeface="Nunito"/>
                <a:sym typeface="Nunito"/>
              </a:endParaRPr>
            </a:p>
          </p:txBody>
        </p:sp>
        <p:sp>
          <p:nvSpPr>
            <p:cNvPr id="13" name="Google Shape;1018;p38">
              <a:extLst>
                <a:ext uri="{FF2B5EF4-FFF2-40B4-BE49-F238E27FC236}">
                  <a16:creationId xmlns:a16="http://schemas.microsoft.com/office/drawing/2014/main" id="{ABCB83ED-B832-5A1C-52CD-85B7B90140B2}"/>
                </a:ext>
              </a:extLst>
            </p:cNvPr>
            <p:cNvSpPr txBox="1"/>
            <p:nvPr/>
          </p:nvSpPr>
          <p:spPr>
            <a:xfrm>
              <a:off x="26715193" y="32545628"/>
              <a:ext cx="720642" cy="418639"/>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2h</a:t>
              </a:r>
            </a:p>
            <a:p>
              <a:pPr lvl="0" algn="ctr" rtl="0">
                <a:lnSpc>
                  <a:spcPct val="150000"/>
                </a:lnSpc>
                <a:spcBef>
                  <a:spcPts val="0"/>
                </a:spcBef>
                <a:spcAft>
                  <a:spcPts val="0"/>
                </a:spcAft>
              </a:pPr>
              <a:endParaRPr lang="es-AR" sz="2000" dirty="0">
                <a:ea typeface="Nunito"/>
                <a:cs typeface="Nunito"/>
                <a:sym typeface="Nunito"/>
              </a:endParaRPr>
            </a:p>
            <a:p>
              <a:pPr lvl="0" rtl="0">
                <a:lnSpc>
                  <a:spcPct val="150000"/>
                </a:lnSpc>
                <a:spcBef>
                  <a:spcPts val="0"/>
                </a:spcBef>
                <a:spcAft>
                  <a:spcPts val="0"/>
                </a:spcAft>
              </a:pPr>
              <a:endParaRPr lang="en-US" sz="2000" dirty="0">
                <a:solidFill>
                  <a:schemeClr val="accent6"/>
                </a:solidFill>
                <a:ea typeface="Nunito"/>
                <a:cs typeface="Nunito"/>
                <a:sym typeface="Nunito"/>
              </a:endParaRPr>
            </a:p>
          </p:txBody>
        </p:sp>
        <p:sp>
          <p:nvSpPr>
            <p:cNvPr id="14" name="Google Shape;1018;p38">
              <a:extLst>
                <a:ext uri="{FF2B5EF4-FFF2-40B4-BE49-F238E27FC236}">
                  <a16:creationId xmlns:a16="http://schemas.microsoft.com/office/drawing/2014/main" id="{C1979D71-A5B8-679E-2748-A8061508611D}"/>
                </a:ext>
              </a:extLst>
            </p:cNvPr>
            <p:cNvSpPr txBox="1"/>
            <p:nvPr/>
          </p:nvSpPr>
          <p:spPr>
            <a:xfrm>
              <a:off x="26229244" y="33697705"/>
              <a:ext cx="3731893" cy="753463"/>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2000" dirty="0">
                  <a:ea typeface="Nunito"/>
                  <a:cs typeface="Nunito"/>
                  <a:sym typeface="Nunito"/>
                </a:rPr>
                <a:t>12h</a:t>
              </a:r>
            </a:p>
            <a:p>
              <a:pPr lvl="0" algn="ctr" rtl="0">
                <a:lnSpc>
                  <a:spcPct val="150000"/>
                </a:lnSpc>
                <a:spcBef>
                  <a:spcPts val="0"/>
                </a:spcBef>
                <a:spcAft>
                  <a:spcPts val="0"/>
                </a:spcAft>
              </a:pPr>
              <a:r>
                <a:rPr lang="es-AR" sz="2000" dirty="0">
                  <a:ea typeface="Nunito"/>
                  <a:cs typeface="Nunito"/>
                  <a:sym typeface="Nunito"/>
                </a:rPr>
                <a:t>140°C</a:t>
              </a:r>
            </a:p>
            <a:p>
              <a:pPr lvl="0" algn="ctr" rtl="0">
                <a:lnSpc>
                  <a:spcPct val="150000"/>
                </a:lnSpc>
                <a:spcBef>
                  <a:spcPts val="0"/>
                </a:spcBef>
                <a:spcAft>
                  <a:spcPts val="0"/>
                </a:spcAft>
              </a:pPr>
              <a:endParaRPr lang="es-AR" sz="2000" dirty="0">
                <a:ea typeface="Nunito"/>
                <a:cs typeface="Nunito"/>
                <a:sym typeface="Nunito"/>
              </a:endParaRPr>
            </a:p>
            <a:p>
              <a:pPr lvl="0" rtl="0">
                <a:lnSpc>
                  <a:spcPct val="150000"/>
                </a:lnSpc>
                <a:spcBef>
                  <a:spcPts val="0"/>
                </a:spcBef>
                <a:spcAft>
                  <a:spcPts val="0"/>
                </a:spcAft>
              </a:pPr>
              <a:endParaRPr lang="en-US" sz="2000" dirty="0">
                <a:solidFill>
                  <a:schemeClr val="accent6"/>
                </a:solidFill>
                <a:ea typeface="Nunito"/>
                <a:cs typeface="Nunito"/>
                <a:sym typeface="Nunito"/>
              </a:endParaRPr>
            </a:p>
          </p:txBody>
        </p:sp>
      </p:grpSp>
      <p:sp>
        <p:nvSpPr>
          <p:cNvPr id="16" name="Google Shape;255;p19">
            <a:extLst>
              <a:ext uri="{FF2B5EF4-FFF2-40B4-BE49-F238E27FC236}">
                <a16:creationId xmlns:a16="http://schemas.microsoft.com/office/drawing/2014/main" id="{FAF7F4C7-D6AC-7FE0-CBE6-E48C475D86DF}"/>
              </a:ext>
            </a:extLst>
          </p:cNvPr>
          <p:cNvSpPr txBox="1"/>
          <p:nvPr/>
        </p:nvSpPr>
        <p:spPr>
          <a:xfrm>
            <a:off x="27843905" y="40247167"/>
            <a:ext cx="6959600" cy="534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600" dirty="0">
                <a:ea typeface="Roboto"/>
                <a:cs typeface="Roboto"/>
                <a:sym typeface="Roboto"/>
              </a:rPr>
              <a:t>*</a:t>
            </a:r>
            <a:r>
              <a:rPr lang="es-AR" sz="1600" dirty="0">
                <a:ea typeface="Roboto"/>
                <a:cs typeface="Roboto"/>
                <a:sym typeface="Roboto"/>
              </a:rPr>
              <a:t>J. </a:t>
            </a:r>
            <a:r>
              <a:rPr lang="es-AR" sz="1600" dirty="0" err="1">
                <a:ea typeface="Roboto"/>
                <a:cs typeface="Roboto"/>
                <a:sym typeface="Roboto"/>
              </a:rPr>
              <a:t>Song</a:t>
            </a:r>
            <a:r>
              <a:rPr lang="es-AR" sz="1600" dirty="0">
                <a:ea typeface="Roboto"/>
                <a:cs typeface="Roboto"/>
                <a:sym typeface="Roboto"/>
              </a:rPr>
              <a:t> et al. </a:t>
            </a:r>
            <a:r>
              <a:rPr lang="es-AR" sz="1600" i="1" dirty="0" err="1">
                <a:ea typeface="Roboto"/>
                <a:cs typeface="Roboto"/>
                <a:sym typeface="Roboto"/>
              </a:rPr>
              <a:t>Water</a:t>
            </a:r>
            <a:r>
              <a:rPr lang="es-AR" sz="1600" i="1" dirty="0">
                <a:ea typeface="Roboto"/>
                <a:cs typeface="Roboto"/>
                <a:sym typeface="Roboto"/>
              </a:rPr>
              <a:t> Reas</a:t>
            </a:r>
            <a:r>
              <a:rPr lang="pt-BR" sz="1600" i="1" dirty="0">
                <a:ea typeface="Roboto"/>
                <a:cs typeface="Roboto"/>
                <a:sym typeface="Roboto"/>
              </a:rPr>
              <a:t>.</a:t>
            </a:r>
            <a:r>
              <a:rPr lang="pt-BR" sz="1600" dirty="0">
                <a:ea typeface="Roboto"/>
                <a:cs typeface="Roboto"/>
                <a:sym typeface="Roboto"/>
              </a:rPr>
              <a:t> </a:t>
            </a:r>
            <a:r>
              <a:rPr lang="pt-BR" sz="1600" b="1" dirty="0">
                <a:ea typeface="Roboto"/>
                <a:cs typeface="Roboto"/>
                <a:sym typeface="Roboto"/>
              </a:rPr>
              <a:t>2021</a:t>
            </a:r>
            <a:r>
              <a:rPr lang="pt-BR" sz="1600" dirty="0">
                <a:ea typeface="Roboto"/>
                <a:cs typeface="Roboto"/>
                <a:sym typeface="Roboto"/>
              </a:rPr>
              <a:t>, 194, 116930</a:t>
            </a:r>
          </a:p>
          <a:p>
            <a:pPr marL="0" lvl="0" indent="0" rtl="0">
              <a:spcBef>
                <a:spcPts val="0"/>
              </a:spcBef>
              <a:spcAft>
                <a:spcPts val="0"/>
              </a:spcAft>
              <a:buNone/>
            </a:pPr>
            <a:endParaRPr sz="1000" dirty="0">
              <a:solidFill>
                <a:schemeClr val="bg1">
                  <a:lumMod val="75000"/>
                </a:schemeClr>
              </a:solidFill>
              <a:latin typeface="Nunito" pitchFamily="2" charset="0"/>
              <a:ea typeface="Roboto"/>
              <a:cs typeface="Roboto"/>
              <a:sym typeface="Roboto"/>
            </a:endParaRPr>
          </a:p>
        </p:txBody>
      </p:sp>
      <p:sp>
        <p:nvSpPr>
          <p:cNvPr id="18" name="CuadroTexto 17">
            <a:extLst>
              <a:ext uri="{FF2B5EF4-FFF2-40B4-BE49-F238E27FC236}">
                <a16:creationId xmlns:a16="http://schemas.microsoft.com/office/drawing/2014/main" id="{98B02691-12C4-6236-6170-99F0F6CBEA2F}"/>
              </a:ext>
            </a:extLst>
          </p:cNvPr>
          <p:cNvSpPr txBox="1"/>
          <p:nvPr/>
        </p:nvSpPr>
        <p:spPr>
          <a:xfrm>
            <a:off x="18237234" y="6783471"/>
            <a:ext cx="13518519" cy="5946371"/>
          </a:xfrm>
          <a:prstGeom prst="rect">
            <a:avLst/>
          </a:prstGeom>
          <a:noFill/>
        </p:spPr>
        <p:txBody>
          <a:bodyPr wrap="square" rtlCol="0">
            <a:spAutoFit/>
          </a:bodyPr>
          <a:lstStyle/>
          <a:p>
            <a:pPr marL="457200" indent="-457200" algn="just">
              <a:lnSpc>
                <a:spcPct val="150000"/>
              </a:lnSpc>
              <a:spcBef>
                <a:spcPts val="115"/>
              </a:spcBef>
              <a:spcAft>
                <a:spcPts val="1000"/>
              </a:spcAft>
              <a:buFont typeface="Arial" panose="020B0604020202020204" pitchFamily="34" charset="0"/>
              <a:buChar char="•"/>
            </a:pPr>
            <a:r>
              <a:rPr lang="en-US" sz="3500" dirty="0">
                <a:effectLst/>
                <a:ea typeface="Calibri" panose="020F0502020204030204" pitchFamily="34" charset="0"/>
              </a:rPr>
              <a:t>Prepare and characterize pyrolytic carbons derived from residual rice husk.</a:t>
            </a:r>
          </a:p>
          <a:p>
            <a:pPr marL="457200" indent="-457200" algn="just">
              <a:lnSpc>
                <a:spcPct val="150000"/>
              </a:lnSpc>
              <a:spcBef>
                <a:spcPts val="115"/>
              </a:spcBef>
              <a:spcAft>
                <a:spcPts val="1000"/>
              </a:spcAft>
              <a:buFont typeface="Arial" panose="020B0604020202020204" pitchFamily="34" charset="0"/>
              <a:buChar char="•"/>
            </a:pPr>
            <a:r>
              <a:rPr lang="en-US" sz="3500" dirty="0">
                <a:ea typeface="Calibri" panose="020F0502020204030204" pitchFamily="34" charset="0"/>
              </a:rPr>
              <a:t>Develop and characterize biocarbon composites by combining pyrolytic carbons with cost-effective and readily available biopolymers derived from polysaccharides.</a:t>
            </a:r>
          </a:p>
          <a:p>
            <a:pPr marL="457200" indent="-457200" algn="just">
              <a:lnSpc>
                <a:spcPct val="150000"/>
              </a:lnSpc>
              <a:spcBef>
                <a:spcPts val="115"/>
              </a:spcBef>
              <a:spcAft>
                <a:spcPts val="1000"/>
              </a:spcAft>
              <a:buFont typeface="Arial" panose="020B0604020202020204" pitchFamily="34" charset="0"/>
              <a:buChar char="•"/>
            </a:pPr>
            <a:r>
              <a:rPr lang="en-US" sz="3500" dirty="0">
                <a:ea typeface="Calibri" panose="020F0502020204030204" pitchFamily="34" charset="0"/>
              </a:rPr>
              <a:t>Evaluate the adsorption capacity of </a:t>
            </a:r>
            <a:r>
              <a:rPr lang="en-US" sz="3500" dirty="0" err="1">
                <a:ea typeface="Calibri" panose="020F0502020204030204" pitchFamily="34" charset="0"/>
              </a:rPr>
              <a:t>biochars</a:t>
            </a:r>
            <a:r>
              <a:rPr lang="en-US" sz="3500" dirty="0">
                <a:ea typeface="Calibri" panose="020F0502020204030204" pitchFamily="34" charset="0"/>
              </a:rPr>
              <a:t> and composites for metal ions in aqueous solutions, and optimize the adsorption conditions</a:t>
            </a:r>
            <a:r>
              <a:rPr lang="en-US" sz="3500" dirty="0">
                <a:effectLst/>
                <a:ea typeface="Calibri" panose="020F0502020204030204" pitchFamily="34" charset="0"/>
              </a:rPr>
              <a:t>.</a:t>
            </a:r>
            <a:endParaRPr lang="es-AR" sz="3500" dirty="0">
              <a:effectLst/>
              <a:ea typeface="Calibri" panose="020F0502020204030204" pitchFamily="34" charset="0"/>
            </a:endParaRPr>
          </a:p>
        </p:txBody>
      </p:sp>
      <p:grpSp>
        <p:nvGrpSpPr>
          <p:cNvPr id="45" name="Grupo 44">
            <a:extLst>
              <a:ext uri="{FF2B5EF4-FFF2-40B4-BE49-F238E27FC236}">
                <a16:creationId xmlns:a16="http://schemas.microsoft.com/office/drawing/2014/main" id="{12E9F1B8-CF52-C480-E427-9FF6A5812CBC}"/>
              </a:ext>
            </a:extLst>
          </p:cNvPr>
          <p:cNvGrpSpPr/>
          <p:nvPr/>
        </p:nvGrpSpPr>
        <p:grpSpPr>
          <a:xfrm>
            <a:off x="15796338" y="15747933"/>
            <a:ext cx="3865185" cy="1763159"/>
            <a:chOff x="15796338" y="17021623"/>
            <a:chExt cx="3865185" cy="1763159"/>
          </a:xfrm>
        </p:grpSpPr>
        <p:cxnSp>
          <p:nvCxnSpPr>
            <p:cNvPr id="24" name="Conector: angular 23">
              <a:extLst>
                <a:ext uri="{FF2B5EF4-FFF2-40B4-BE49-F238E27FC236}">
                  <a16:creationId xmlns:a16="http://schemas.microsoft.com/office/drawing/2014/main" id="{51D45D41-7DE4-ED33-09CB-97631D649041}"/>
                </a:ext>
              </a:extLst>
            </p:cNvPr>
            <p:cNvCxnSpPr>
              <a:cxnSpLocks/>
            </p:cNvCxnSpPr>
            <p:nvPr/>
          </p:nvCxnSpPr>
          <p:spPr>
            <a:xfrm flipV="1">
              <a:off x="15796338" y="17101052"/>
              <a:ext cx="3741305" cy="1683730"/>
            </a:xfrm>
            <a:prstGeom prst="bentConnector3">
              <a:avLst>
                <a:gd name="adj1" fmla="val 439"/>
              </a:avLst>
            </a:prstGeom>
            <a:ln w="38100">
              <a:solidFill>
                <a:srgbClr val="C59AA8"/>
              </a:solidFill>
            </a:ln>
          </p:spPr>
          <p:style>
            <a:lnRef idx="1">
              <a:schemeClr val="accent1"/>
            </a:lnRef>
            <a:fillRef idx="0">
              <a:schemeClr val="accent1"/>
            </a:fillRef>
            <a:effectRef idx="0">
              <a:schemeClr val="accent1"/>
            </a:effectRef>
            <a:fontRef idx="minor">
              <a:schemeClr val="tx1"/>
            </a:fontRef>
          </p:style>
        </p:cxnSp>
        <p:sp>
          <p:nvSpPr>
            <p:cNvPr id="44" name="Elipse 43">
              <a:extLst>
                <a:ext uri="{FF2B5EF4-FFF2-40B4-BE49-F238E27FC236}">
                  <a16:creationId xmlns:a16="http://schemas.microsoft.com/office/drawing/2014/main" id="{E6586D98-3BB1-C258-BEA8-CB7E5287CCB8}"/>
                </a:ext>
              </a:extLst>
            </p:cNvPr>
            <p:cNvSpPr/>
            <p:nvPr/>
          </p:nvSpPr>
          <p:spPr>
            <a:xfrm>
              <a:off x="19499490" y="17021623"/>
              <a:ext cx="162033" cy="150436"/>
            </a:xfrm>
            <a:prstGeom prst="ellipse">
              <a:avLst/>
            </a:prstGeom>
            <a:solidFill>
              <a:srgbClr val="C59AA8"/>
            </a:solidFill>
            <a:ln>
              <a:solidFill>
                <a:srgbClr val="C59A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46" name="Grupo 45">
            <a:extLst>
              <a:ext uri="{FF2B5EF4-FFF2-40B4-BE49-F238E27FC236}">
                <a16:creationId xmlns:a16="http://schemas.microsoft.com/office/drawing/2014/main" id="{4969C62C-D9B7-3D96-A5D1-FC8FC073285C}"/>
              </a:ext>
            </a:extLst>
          </p:cNvPr>
          <p:cNvGrpSpPr/>
          <p:nvPr/>
        </p:nvGrpSpPr>
        <p:grpSpPr>
          <a:xfrm rot="10800000">
            <a:off x="11931153" y="22407636"/>
            <a:ext cx="3865185" cy="1763159"/>
            <a:chOff x="15796338" y="17021623"/>
            <a:chExt cx="3865185" cy="1763159"/>
          </a:xfrm>
        </p:grpSpPr>
        <p:cxnSp>
          <p:nvCxnSpPr>
            <p:cNvPr id="47" name="Conector: angular 46">
              <a:extLst>
                <a:ext uri="{FF2B5EF4-FFF2-40B4-BE49-F238E27FC236}">
                  <a16:creationId xmlns:a16="http://schemas.microsoft.com/office/drawing/2014/main" id="{D9321802-16B5-4D7D-270B-A842BA41C077}"/>
                </a:ext>
              </a:extLst>
            </p:cNvPr>
            <p:cNvCxnSpPr>
              <a:cxnSpLocks/>
            </p:cNvCxnSpPr>
            <p:nvPr/>
          </p:nvCxnSpPr>
          <p:spPr>
            <a:xfrm flipV="1">
              <a:off x="15796338" y="17101052"/>
              <a:ext cx="3741305" cy="1683730"/>
            </a:xfrm>
            <a:prstGeom prst="bentConnector3">
              <a:avLst>
                <a:gd name="adj1" fmla="val 439"/>
              </a:avLst>
            </a:prstGeom>
            <a:ln w="38100">
              <a:solidFill>
                <a:srgbClr val="C59AA8"/>
              </a:solidFill>
            </a:ln>
          </p:spPr>
          <p:style>
            <a:lnRef idx="1">
              <a:schemeClr val="accent1"/>
            </a:lnRef>
            <a:fillRef idx="0">
              <a:schemeClr val="accent1"/>
            </a:fillRef>
            <a:effectRef idx="0">
              <a:schemeClr val="accent1"/>
            </a:effectRef>
            <a:fontRef idx="minor">
              <a:schemeClr val="tx1"/>
            </a:fontRef>
          </p:style>
        </p:cxnSp>
        <p:sp>
          <p:nvSpPr>
            <p:cNvPr id="48" name="Elipse 47">
              <a:extLst>
                <a:ext uri="{FF2B5EF4-FFF2-40B4-BE49-F238E27FC236}">
                  <a16:creationId xmlns:a16="http://schemas.microsoft.com/office/drawing/2014/main" id="{D5175712-9742-96A9-8F2A-2F42E011ED79}"/>
                </a:ext>
              </a:extLst>
            </p:cNvPr>
            <p:cNvSpPr/>
            <p:nvPr/>
          </p:nvSpPr>
          <p:spPr>
            <a:xfrm>
              <a:off x="19499490" y="17021623"/>
              <a:ext cx="162033" cy="150436"/>
            </a:xfrm>
            <a:prstGeom prst="ellipse">
              <a:avLst/>
            </a:prstGeom>
            <a:solidFill>
              <a:srgbClr val="C59AA8"/>
            </a:solidFill>
            <a:ln>
              <a:solidFill>
                <a:srgbClr val="C59A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7" name="3 CuadroTexto">
            <a:extLst>
              <a:ext uri="{FF2B5EF4-FFF2-40B4-BE49-F238E27FC236}">
                <a16:creationId xmlns:a16="http://schemas.microsoft.com/office/drawing/2014/main" id="{FD5FC439-CEBA-A92C-D0D6-1589CA476C7B}"/>
              </a:ext>
            </a:extLst>
          </p:cNvPr>
          <p:cNvSpPr txBox="1"/>
          <p:nvPr/>
        </p:nvSpPr>
        <p:spPr>
          <a:xfrm>
            <a:off x="6696969" y="288332"/>
            <a:ext cx="19688730" cy="2246769"/>
          </a:xfrm>
          <a:prstGeom prst="rect">
            <a:avLst/>
          </a:prstGeom>
          <a:noFill/>
        </p:spPr>
        <p:txBody>
          <a:bodyPr wrap="square" rtlCol="0">
            <a:spAutoFit/>
          </a:bodyPr>
          <a:lstStyle/>
          <a:p>
            <a:pPr algn="ctr"/>
            <a:r>
              <a:rPr lang="en-US" sz="7000" b="1" i="0" u="none" strike="noStrike" baseline="0" dirty="0">
                <a:solidFill>
                  <a:schemeClr val="bg1"/>
                </a:solidFill>
                <a:latin typeface="Londrina Solid" panose="020B0604020202020204" charset="0"/>
                <a:ea typeface="HGPSoeiKakugothicUB" panose="020B0400000000000000" pitchFamily="34" charset="-128"/>
                <a:cs typeface="Amatic SC" panose="00000500000000000000" pitchFamily="2" charset="-79"/>
              </a:rPr>
              <a:t>Biochar-Polymer Composites for Enhanced Adsorption of Contaminant Ions</a:t>
            </a:r>
            <a:endParaRPr lang="es-AR" sz="7000" dirty="0">
              <a:solidFill>
                <a:schemeClr val="bg1"/>
              </a:solidFill>
              <a:latin typeface="Londrina Solid" panose="020B0604020202020204" charset="0"/>
              <a:ea typeface="HGPSoeiKakugothicUB" panose="020B0400000000000000" pitchFamily="34" charset="-128"/>
              <a:cs typeface="Amatic SC" panose="00000500000000000000" pitchFamily="2" charset="-79"/>
            </a:endParaRPr>
          </a:p>
        </p:txBody>
      </p:sp>
      <p:sp>
        <p:nvSpPr>
          <p:cNvPr id="19" name="3 CuadroTexto">
            <a:extLst>
              <a:ext uri="{FF2B5EF4-FFF2-40B4-BE49-F238E27FC236}">
                <a16:creationId xmlns:a16="http://schemas.microsoft.com/office/drawing/2014/main" id="{6BA50BA5-E838-A0A5-C612-0D275A38B4A4}"/>
              </a:ext>
            </a:extLst>
          </p:cNvPr>
          <p:cNvSpPr txBox="1"/>
          <p:nvPr/>
        </p:nvSpPr>
        <p:spPr>
          <a:xfrm>
            <a:off x="-182817" y="2736604"/>
            <a:ext cx="32115568" cy="2523768"/>
          </a:xfrm>
          <a:prstGeom prst="rect">
            <a:avLst/>
          </a:prstGeom>
          <a:noFill/>
        </p:spPr>
        <p:txBody>
          <a:bodyPr wrap="square" rtlCol="0">
            <a:spAutoFit/>
          </a:bodyPr>
          <a:lstStyle/>
          <a:p>
            <a:pPr algn="ctr"/>
            <a:r>
              <a:rPr lang="es-AR" sz="4800" b="1" dirty="0">
                <a:solidFill>
                  <a:schemeClr val="accent3">
                    <a:lumMod val="20000"/>
                    <a:lumOff val="80000"/>
                  </a:schemeClr>
                </a:solidFill>
                <a:latin typeface="Aptos" panose="020B0004020202020204" pitchFamily="34" charset="0"/>
              </a:rPr>
              <a:t>Débora A. López </a:t>
            </a:r>
            <a:r>
              <a:rPr lang="es-AR" sz="4800" b="1" baseline="30000" dirty="0">
                <a:solidFill>
                  <a:schemeClr val="accent3">
                    <a:lumMod val="20000"/>
                    <a:lumOff val="80000"/>
                  </a:schemeClr>
                </a:solidFill>
                <a:latin typeface="Aptos" panose="020B0004020202020204" pitchFamily="34" charset="0"/>
              </a:rPr>
              <a:t>1*</a:t>
            </a:r>
          </a:p>
          <a:p>
            <a:pPr algn="ctr"/>
            <a:endParaRPr lang="es-AR" sz="1800" dirty="0">
              <a:solidFill>
                <a:schemeClr val="accent3">
                  <a:lumMod val="20000"/>
                  <a:lumOff val="80000"/>
                </a:schemeClr>
              </a:solidFill>
              <a:latin typeface="Aptos" panose="020B0004020202020204" pitchFamily="34" charset="0"/>
            </a:endParaRPr>
          </a:p>
          <a:p>
            <a:pPr algn="ctr"/>
            <a:r>
              <a:rPr lang="en-US" sz="4000" i="1" baseline="30000" dirty="0">
                <a:solidFill>
                  <a:schemeClr val="accent3">
                    <a:lumMod val="20000"/>
                    <a:lumOff val="80000"/>
                  </a:schemeClr>
                </a:solidFill>
                <a:latin typeface="Aptos" panose="020B0004020202020204" pitchFamily="34" charset="0"/>
              </a:rPr>
              <a:t>1 </a:t>
            </a:r>
            <a:r>
              <a:rPr lang="en-US" sz="4000" i="1" dirty="0">
                <a:solidFill>
                  <a:schemeClr val="accent3">
                    <a:lumMod val="20000"/>
                    <a:lumOff val="80000"/>
                  </a:schemeClr>
                </a:solidFill>
                <a:latin typeface="Aptos" panose="020B0004020202020204" pitchFamily="34" charset="0"/>
              </a:rPr>
              <a:t>Departamento de </a:t>
            </a:r>
            <a:r>
              <a:rPr lang="en-US" sz="4000" i="1" dirty="0" err="1">
                <a:solidFill>
                  <a:schemeClr val="accent3">
                    <a:lumMod val="20000"/>
                    <a:lumOff val="80000"/>
                  </a:schemeClr>
                </a:solidFill>
                <a:latin typeface="Aptos" panose="020B0004020202020204" pitchFamily="34" charset="0"/>
              </a:rPr>
              <a:t>Fisicoquímica</a:t>
            </a:r>
            <a:r>
              <a:rPr lang="en-US" sz="4000" i="1" dirty="0">
                <a:solidFill>
                  <a:schemeClr val="accent3">
                    <a:lumMod val="20000"/>
                    <a:lumOff val="80000"/>
                  </a:schemeClr>
                </a:solidFill>
                <a:latin typeface="Aptos" panose="020B0004020202020204" pitchFamily="34" charset="0"/>
              </a:rPr>
              <a:t>, Instituto de </a:t>
            </a:r>
            <a:r>
              <a:rPr lang="en-US" sz="4000" i="1" dirty="0" err="1">
                <a:solidFill>
                  <a:schemeClr val="accent3">
                    <a:lumMod val="20000"/>
                    <a:lumOff val="80000"/>
                  </a:schemeClr>
                </a:solidFill>
                <a:latin typeface="Aptos" panose="020B0004020202020204" pitchFamily="34" charset="0"/>
              </a:rPr>
              <a:t>Investigaciones</a:t>
            </a:r>
            <a:r>
              <a:rPr lang="en-US" sz="4000" i="1" dirty="0">
                <a:solidFill>
                  <a:schemeClr val="accent3">
                    <a:lumMod val="20000"/>
                    <a:lumOff val="80000"/>
                  </a:schemeClr>
                </a:solidFill>
                <a:latin typeface="Aptos" panose="020B0004020202020204" pitchFamily="34" charset="0"/>
              </a:rPr>
              <a:t> </a:t>
            </a:r>
            <a:r>
              <a:rPr lang="en-US" sz="4000" i="1" dirty="0" err="1">
                <a:solidFill>
                  <a:schemeClr val="accent3">
                    <a:lumMod val="20000"/>
                    <a:lumOff val="80000"/>
                  </a:schemeClr>
                </a:solidFill>
                <a:latin typeface="Aptos" panose="020B0004020202020204" pitchFamily="34" charset="0"/>
              </a:rPr>
              <a:t>en</a:t>
            </a:r>
            <a:r>
              <a:rPr lang="en-US" sz="4000" i="1" dirty="0">
                <a:solidFill>
                  <a:schemeClr val="accent3">
                    <a:lumMod val="20000"/>
                    <a:lumOff val="80000"/>
                  </a:schemeClr>
                </a:solidFill>
                <a:latin typeface="Aptos" panose="020B0004020202020204" pitchFamily="34" charset="0"/>
              </a:rPr>
              <a:t> </a:t>
            </a:r>
            <a:r>
              <a:rPr lang="en-US" sz="4000" i="1" dirty="0" err="1">
                <a:solidFill>
                  <a:schemeClr val="accent3">
                    <a:lumMod val="20000"/>
                    <a:lumOff val="80000"/>
                  </a:schemeClr>
                </a:solidFill>
                <a:latin typeface="Aptos" panose="020B0004020202020204" pitchFamily="34" charset="0"/>
              </a:rPr>
              <a:t>Fisicoquímica</a:t>
            </a:r>
            <a:r>
              <a:rPr lang="en-US" sz="4000" i="1" dirty="0">
                <a:solidFill>
                  <a:schemeClr val="accent3">
                    <a:lumMod val="20000"/>
                    <a:lumOff val="80000"/>
                  </a:schemeClr>
                </a:solidFill>
                <a:latin typeface="Aptos" panose="020B0004020202020204" pitchFamily="34" charset="0"/>
              </a:rPr>
              <a:t> de Córdoba (INFIQC), CONICET, Universidad Nacional de Córdoba, </a:t>
            </a:r>
            <a:r>
              <a:rPr lang="en-US" sz="4000" i="1" dirty="0" err="1">
                <a:solidFill>
                  <a:schemeClr val="accent3">
                    <a:lumMod val="20000"/>
                    <a:lumOff val="80000"/>
                  </a:schemeClr>
                </a:solidFill>
                <a:latin typeface="Aptos" panose="020B0004020202020204" pitchFamily="34" charset="0"/>
              </a:rPr>
              <a:t>Facultad</a:t>
            </a:r>
            <a:r>
              <a:rPr lang="en-US" sz="4000" i="1" dirty="0">
                <a:solidFill>
                  <a:schemeClr val="accent3">
                    <a:lumMod val="20000"/>
                    <a:lumOff val="80000"/>
                  </a:schemeClr>
                </a:solidFill>
                <a:latin typeface="Aptos" panose="020B0004020202020204" pitchFamily="34" charset="0"/>
              </a:rPr>
              <a:t> de </a:t>
            </a:r>
            <a:r>
              <a:rPr lang="en-US" sz="4000" i="1" dirty="0" err="1">
                <a:solidFill>
                  <a:schemeClr val="accent3">
                    <a:lumMod val="20000"/>
                    <a:lumOff val="80000"/>
                  </a:schemeClr>
                </a:solidFill>
                <a:latin typeface="Aptos" panose="020B0004020202020204" pitchFamily="34" charset="0"/>
              </a:rPr>
              <a:t>Ciencias</a:t>
            </a:r>
            <a:r>
              <a:rPr lang="en-US" sz="4000" i="1" dirty="0">
                <a:solidFill>
                  <a:schemeClr val="accent3">
                    <a:lumMod val="20000"/>
                    <a:lumOff val="80000"/>
                  </a:schemeClr>
                </a:solidFill>
                <a:latin typeface="Aptos" panose="020B0004020202020204" pitchFamily="34" charset="0"/>
              </a:rPr>
              <a:t> </a:t>
            </a:r>
            <a:r>
              <a:rPr lang="en-US" sz="4000" i="1" dirty="0" err="1">
                <a:solidFill>
                  <a:schemeClr val="accent3">
                    <a:lumMod val="20000"/>
                    <a:lumOff val="80000"/>
                  </a:schemeClr>
                </a:solidFill>
                <a:latin typeface="Aptos" panose="020B0004020202020204" pitchFamily="34" charset="0"/>
              </a:rPr>
              <a:t>Químicas</a:t>
            </a:r>
            <a:r>
              <a:rPr lang="en-US" sz="4000" i="1" dirty="0">
                <a:solidFill>
                  <a:schemeClr val="accent3">
                    <a:lumMod val="20000"/>
                    <a:lumOff val="80000"/>
                  </a:schemeClr>
                </a:solidFill>
                <a:latin typeface="Aptos" panose="020B0004020202020204" pitchFamily="34" charset="0"/>
              </a:rPr>
              <a:t>, Medina Allende y Haya de la Torre, 5000, Córdoba, Argentina. </a:t>
            </a:r>
            <a:r>
              <a:rPr lang="es-ES" sz="4000" b="1" i="1" dirty="0">
                <a:solidFill>
                  <a:srgbClr val="0000FF"/>
                </a:solidFill>
                <a:latin typeface="Aptos" panose="020B0004020202020204" pitchFamily="34" charset="0"/>
                <a:ea typeface="Roboto" panose="02000000000000000000" pitchFamily="2" charset="0"/>
                <a:cs typeface="Roboto" panose="02000000000000000000" pitchFamily="2" charset="0"/>
                <a:hlinkClick r:id="rId31">
                  <a:extLst>
                    <a:ext uri="{A12FA001-AC4F-418D-AE19-62706E023703}">
                      <ahyp:hlinkClr xmlns:ahyp="http://schemas.microsoft.com/office/drawing/2018/hyperlinkcolor" val="tx"/>
                    </a:ext>
                  </a:extLst>
                </a:hlinkClick>
              </a:rPr>
              <a:t>*</a:t>
            </a:r>
            <a:r>
              <a:rPr lang="es-AR" sz="4000" b="1" dirty="0">
                <a:solidFill>
                  <a:schemeClr val="accent3">
                    <a:lumMod val="20000"/>
                    <a:lumOff val="80000"/>
                  </a:schemeClr>
                </a:solidFill>
                <a:latin typeface="Aptos" panose="020B0004020202020204" pitchFamily="34" charset="0"/>
                <a:ea typeface="Roboto" panose="02000000000000000000" pitchFamily="2" charset="0"/>
                <a:cs typeface="Roboto" panose="02000000000000000000" pitchFamily="2" charset="0"/>
                <a:hlinkClick r:id="rId31">
                  <a:extLst>
                    <a:ext uri="{A12FA001-AC4F-418D-AE19-62706E023703}">
                      <ahyp:hlinkClr xmlns:ahyp="http://schemas.microsoft.com/office/drawing/2018/hyperlinkcolor" val="tx"/>
                    </a:ext>
                  </a:extLst>
                </a:hlinkClick>
              </a:rPr>
              <a:t>dlopez@unc.edu.ar</a:t>
            </a:r>
            <a:endParaRPr lang="es-AR" sz="4000" b="1" dirty="0">
              <a:solidFill>
                <a:schemeClr val="accent3">
                  <a:lumMod val="20000"/>
                  <a:lumOff val="80000"/>
                </a:schemeClr>
              </a:solidFill>
              <a:latin typeface="Aptos" panose="020B0004020202020204" pitchFamily="34" charset="0"/>
              <a:ea typeface="Roboto" panose="02000000000000000000" pitchFamily="2" charset="0"/>
              <a:cs typeface="Roboto" panose="02000000000000000000" pitchFamily="2" charset="0"/>
            </a:endParaRPr>
          </a:p>
          <a:p>
            <a:pPr algn="ctr"/>
            <a:endParaRPr lang="en-US" sz="1200" i="1" dirty="0">
              <a:solidFill>
                <a:schemeClr val="accent3">
                  <a:lumMod val="20000"/>
                  <a:lumOff val="80000"/>
                </a:schemeClr>
              </a:solidFill>
              <a:latin typeface="Aptos" panose="020B0004020202020204" pitchFamily="34" charset="0"/>
            </a:endParaRPr>
          </a:p>
        </p:txBody>
      </p:sp>
      <p:sp>
        <p:nvSpPr>
          <p:cNvPr id="20" name="Google Shape;1018;p38">
            <a:extLst>
              <a:ext uri="{FF2B5EF4-FFF2-40B4-BE49-F238E27FC236}">
                <a16:creationId xmlns:a16="http://schemas.microsoft.com/office/drawing/2014/main" id="{ED6826AC-A6AF-A153-A3FA-0B3E3232243C}"/>
              </a:ext>
            </a:extLst>
          </p:cNvPr>
          <p:cNvSpPr txBox="1"/>
          <p:nvPr/>
        </p:nvSpPr>
        <p:spPr>
          <a:xfrm>
            <a:off x="13028302" y="19072260"/>
            <a:ext cx="5693329" cy="1524621"/>
          </a:xfrm>
          <a:prstGeom prst="rect">
            <a:avLst/>
          </a:prstGeom>
          <a:noFill/>
          <a:ln>
            <a:noFill/>
          </a:ln>
        </p:spPr>
        <p:txBody>
          <a:bodyPr spcFirstLastPara="1" wrap="square" lIns="91425" tIns="91425" rIns="91425" bIns="91425" anchor="t" anchorCtr="0">
            <a:noAutofit/>
          </a:bodyPr>
          <a:lstStyle/>
          <a:p>
            <a:pPr lvl="0" algn="ctr" rtl="0">
              <a:lnSpc>
                <a:spcPct val="150000"/>
              </a:lnSpc>
              <a:spcBef>
                <a:spcPts val="0"/>
              </a:spcBef>
              <a:spcAft>
                <a:spcPts val="0"/>
              </a:spcAft>
            </a:pPr>
            <a:r>
              <a:rPr lang="es-AR" sz="5400" b="1" dirty="0">
                <a:solidFill>
                  <a:schemeClr val="bg1">
                    <a:lumMod val="95000"/>
                  </a:schemeClr>
                </a:solidFill>
                <a:ea typeface="Nunito"/>
                <a:cs typeface="Nunito"/>
                <a:sym typeface="Nunito"/>
              </a:rPr>
              <a:t>Rice </a:t>
            </a:r>
            <a:r>
              <a:rPr lang="es-AR" sz="5400" b="1" dirty="0" err="1">
                <a:solidFill>
                  <a:schemeClr val="bg1">
                    <a:lumMod val="95000"/>
                  </a:schemeClr>
                </a:solidFill>
                <a:ea typeface="Nunito"/>
                <a:cs typeface="Nunito"/>
                <a:sym typeface="Nunito"/>
              </a:rPr>
              <a:t>husk</a:t>
            </a:r>
            <a:endParaRPr lang="es-AR" sz="5400" b="1" dirty="0">
              <a:solidFill>
                <a:schemeClr val="bg1">
                  <a:lumMod val="95000"/>
                </a:schemeClr>
              </a:solidFill>
              <a:ea typeface="Nunito"/>
              <a:cs typeface="Nunito"/>
              <a:sym typeface="Nunito"/>
            </a:endParaRPr>
          </a:p>
          <a:p>
            <a:pPr lvl="0" rtl="0">
              <a:lnSpc>
                <a:spcPct val="150000"/>
              </a:lnSpc>
              <a:spcBef>
                <a:spcPts val="0"/>
              </a:spcBef>
              <a:spcAft>
                <a:spcPts val="0"/>
              </a:spcAft>
            </a:pPr>
            <a:endParaRPr lang="en-US" sz="2400" dirty="0">
              <a:ea typeface="Nunito"/>
              <a:cs typeface="Nunito"/>
              <a:sym typeface="Nunito"/>
            </a:endParaRPr>
          </a:p>
        </p:txBody>
      </p:sp>
    </p:spTree>
    <p:extLst>
      <p:ext uri="{BB962C8B-B14F-4D97-AF65-F5344CB8AC3E}">
        <p14:creationId xmlns:p14="http://schemas.microsoft.com/office/powerpoint/2010/main" val="377275573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10818</TotalTime>
  <Words>762</Words>
  <Application>Microsoft Office PowerPoint</Application>
  <PresentationFormat>Personalizado</PresentationFormat>
  <Paragraphs>56</Paragraphs>
  <Slides>1</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vt:i4>
      </vt:variant>
    </vt:vector>
  </HeadingPairs>
  <TitlesOfParts>
    <vt:vector size="12" baseType="lpstr">
      <vt:lpstr>Aptos</vt:lpstr>
      <vt:lpstr>Arial</vt:lpstr>
      <vt:lpstr>Calibri</vt:lpstr>
      <vt:lpstr>Fira Sans Extra Condensed Medium</vt:lpstr>
      <vt:lpstr>Londrina Solid</vt:lpstr>
      <vt:lpstr>Lucida Sans Unicode</vt:lpstr>
      <vt:lpstr>Nanum Pen Script</vt:lpstr>
      <vt:lpstr>Nunito</vt:lpstr>
      <vt:lpstr>Roboto</vt:lpstr>
      <vt:lpstr>Tema de Office</vt:lpstr>
      <vt:lpstr>CS ChemDraw Drawing</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dc:creator>
  <cp:lastModifiedBy>Débora López</cp:lastModifiedBy>
  <cp:revision>322</cp:revision>
  <cp:lastPrinted>2017-10-31T17:48:03Z</cp:lastPrinted>
  <dcterms:created xsi:type="dcterms:W3CDTF">2017-10-24T20:45:03Z</dcterms:created>
  <dcterms:modified xsi:type="dcterms:W3CDTF">2025-01-03T21:49:19Z</dcterms:modified>
</cp:coreProperties>
</file>