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"/>
  </p:notesMasterIdLst>
  <p:sldIdLst>
    <p:sldId id="452" r:id="rId2"/>
  </p:sldIdLst>
  <p:sldSz cx="49377600" cy="38404800"/>
  <p:notesSz cx="9313863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Congreve" initials="DC" lastIdx="2" clrIdx="0"/>
  <p:cmAuthor id="2" name="Gangishetty, Mahesh" initials="" lastIdx="0" clrIdx="1"/>
  <p:cmAuthor id="3" name="Daniel Congreve" initials="D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439"/>
    <a:srgbClr val="90384B"/>
    <a:srgbClr val="6D2A39"/>
    <a:srgbClr val="EE1231"/>
    <a:srgbClr val="FF7347"/>
    <a:srgbClr val="FF8761"/>
    <a:srgbClr val="5E1525"/>
    <a:srgbClr val="A51C30"/>
    <a:srgbClr val="A10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06C55-8E00-4E9A-8791-FC1254E28A6F}" v="3" dt="2025-01-07T22:55:45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 varScale="1">
        <p:scale>
          <a:sx n="23" d="100"/>
          <a:sy n="23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inla, Ridwan" userId="067350b9-7c18-4caa-942f-364cd492a58c" providerId="ADAL" clId="{7FB06C55-8E00-4E9A-8791-FC1254E28A6F}"/>
    <pc:docChg chg="custSel modSld">
      <pc:chgData name="Ayinla, Ridwan" userId="067350b9-7c18-4caa-942f-364cd492a58c" providerId="ADAL" clId="{7FB06C55-8E00-4E9A-8791-FC1254E28A6F}" dt="2025-01-07T22:55:45.632" v="89" actId="1037"/>
      <pc:docMkLst>
        <pc:docMk/>
      </pc:docMkLst>
      <pc:sldChg chg="addSp delSp modSp mod">
        <pc:chgData name="Ayinla, Ridwan" userId="067350b9-7c18-4caa-942f-364cd492a58c" providerId="ADAL" clId="{7FB06C55-8E00-4E9A-8791-FC1254E28A6F}" dt="2025-01-07T22:55:45.632" v="89" actId="1037"/>
        <pc:sldMkLst>
          <pc:docMk/>
          <pc:sldMk cId="3456945371" sldId="452"/>
        </pc:sldMkLst>
        <pc:spChg chg="mod">
          <ac:chgData name="Ayinla, Ridwan" userId="067350b9-7c18-4caa-942f-364cd492a58c" providerId="ADAL" clId="{7FB06C55-8E00-4E9A-8791-FC1254E28A6F}" dt="2025-01-07T22:54:36.384" v="84" actId="255"/>
          <ac:spMkLst>
            <pc:docMk/>
            <pc:sldMk cId="3456945371" sldId="452"/>
            <ac:spMk id="140" creationId="{6C32D276-1823-46D0-A385-8297A2F05BE0}"/>
          </ac:spMkLst>
        </pc:spChg>
        <pc:picChg chg="add mod">
          <ac:chgData name="Ayinla, Ridwan" userId="067350b9-7c18-4caa-942f-364cd492a58c" providerId="ADAL" clId="{7FB06C55-8E00-4E9A-8791-FC1254E28A6F}" dt="2025-01-07T22:55:41.992" v="87" actId="1076"/>
          <ac:picMkLst>
            <pc:docMk/>
            <pc:sldMk cId="3456945371" sldId="452"/>
            <ac:picMk id="2" creationId="{8C7C8090-D41E-4B14-A5D9-0D86EC1140D0}"/>
          </ac:picMkLst>
        </pc:picChg>
        <pc:picChg chg="del">
          <ac:chgData name="Ayinla, Ridwan" userId="067350b9-7c18-4caa-942f-364cd492a58c" providerId="ADAL" clId="{7FB06C55-8E00-4E9A-8791-FC1254E28A6F}" dt="2025-01-07T22:55:04.526" v="85" actId="478"/>
          <ac:picMkLst>
            <pc:docMk/>
            <pc:sldMk cId="3456945371" sldId="452"/>
            <ac:picMk id="3" creationId="{0E00C252-11C3-4D30-AF8D-1E1EE9E7FA6A}"/>
          </ac:picMkLst>
        </pc:picChg>
        <pc:picChg chg="mod">
          <ac:chgData name="Ayinla, Ridwan" userId="067350b9-7c18-4caa-942f-364cd492a58c" providerId="ADAL" clId="{7FB06C55-8E00-4E9A-8791-FC1254E28A6F}" dt="2025-01-07T22:55:45.632" v="89" actId="1037"/>
          <ac:picMkLst>
            <pc:docMk/>
            <pc:sldMk cId="3456945371" sldId="452"/>
            <ac:picMk id="1026" creationId="{9BA5C780-C1BB-4E50-B6CE-DB094F7F1C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036563" cy="343248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23" y="0"/>
            <a:ext cx="4036563" cy="343248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>
              <a:defRPr sz="1200"/>
            </a:lvl1pPr>
          </a:lstStyle>
          <a:p>
            <a:fld id="{6BEB6E14-6EF2-4F63-9145-B714CD1D9FD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0238" y="857250"/>
            <a:ext cx="29733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6" tIns="44833" rIns="89666" bIns="448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55" y="3300282"/>
            <a:ext cx="7452755" cy="2700758"/>
          </a:xfrm>
          <a:prstGeom prst="rect">
            <a:avLst/>
          </a:prstGeom>
        </p:spPr>
        <p:txBody>
          <a:bodyPr vert="horz" lIns="89666" tIns="44833" rIns="89666" bIns="448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514752"/>
            <a:ext cx="4036563" cy="343248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23" y="6514752"/>
            <a:ext cx="4036563" cy="343248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>
              <a:defRPr sz="1200"/>
            </a:lvl1pPr>
          </a:lstStyle>
          <a:p>
            <a:fld id="{26CE9A1D-50A0-414C-A97D-79041553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9A1D-50A0-414C-A97D-7904155352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6285233"/>
            <a:ext cx="41970960" cy="13370560"/>
          </a:xfrm>
        </p:spPr>
        <p:txBody>
          <a:bodyPr anchor="b"/>
          <a:lstStyle>
            <a:lvl1pPr algn="ctr">
              <a:defRPr sz="3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20171413"/>
            <a:ext cx="37033200" cy="9272267"/>
          </a:xfrm>
        </p:spPr>
        <p:txBody>
          <a:bodyPr/>
          <a:lstStyle>
            <a:lvl1pPr marL="0" indent="0" algn="ctr">
              <a:buNone/>
              <a:defRPr sz="12960"/>
            </a:lvl1pPr>
            <a:lvl2pPr marL="2468880" indent="0" algn="ctr">
              <a:buNone/>
              <a:defRPr sz="10800"/>
            </a:lvl2pPr>
            <a:lvl3pPr marL="4937760" indent="0" algn="ctr">
              <a:buNone/>
              <a:defRPr sz="9720"/>
            </a:lvl3pPr>
            <a:lvl4pPr marL="7406640" indent="0" algn="ctr">
              <a:buNone/>
              <a:defRPr sz="8640"/>
            </a:lvl4pPr>
            <a:lvl5pPr marL="9875520" indent="0" algn="ctr">
              <a:buNone/>
              <a:defRPr sz="8640"/>
            </a:lvl5pPr>
            <a:lvl6pPr marL="12344400" indent="0" algn="ctr">
              <a:buNone/>
              <a:defRPr sz="8640"/>
            </a:lvl6pPr>
            <a:lvl7pPr marL="14813280" indent="0" algn="ctr">
              <a:buNone/>
              <a:defRPr sz="8640"/>
            </a:lvl7pPr>
            <a:lvl8pPr marL="17282160" indent="0" algn="ctr">
              <a:buNone/>
              <a:defRPr sz="8640"/>
            </a:lvl8pPr>
            <a:lvl9pPr marL="19751040" indent="0" algn="ctr">
              <a:buNone/>
              <a:defRPr sz="8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2044700"/>
            <a:ext cx="10647045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2044700"/>
            <a:ext cx="31323915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9574541"/>
            <a:ext cx="42588180" cy="15975327"/>
          </a:xfrm>
        </p:spPr>
        <p:txBody>
          <a:bodyPr anchor="b"/>
          <a:lstStyle>
            <a:lvl1pPr>
              <a:defRPr sz="3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5701001"/>
            <a:ext cx="42588180" cy="8401047"/>
          </a:xfrm>
        </p:spPr>
        <p:txBody>
          <a:bodyPr/>
          <a:lstStyle>
            <a:lvl1pPr marL="0" indent="0">
              <a:buNone/>
              <a:defRPr sz="12960">
                <a:solidFill>
                  <a:schemeClr val="tx1"/>
                </a:solidFill>
              </a:defRPr>
            </a:lvl1pPr>
            <a:lvl2pPr marL="2468880" indent="0">
              <a:buNone/>
              <a:defRPr sz="10800">
                <a:solidFill>
                  <a:schemeClr val="tx1">
                    <a:tint val="75000"/>
                  </a:schemeClr>
                </a:solidFill>
              </a:defRPr>
            </a:lvl2pPr>
            <a:lvl3pPr marL="4937760" indent="0">
              <a:buNone/>
              <a:defRPr sz="9720">
                <a:solidFill>
                  <a:schemeClr val="tx1">
                    <a:tint val="75000"/>
                  </a:schemeClr>
                </a:solidFill>
              </a:defRPr>
            </a:lvl3pPr>
            <a:lvl4pPr marL="740664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4pPr>
            <a:lvl5pPr marL="98755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5pPr>
            <a:lvl6pPr marL="1234440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6pPr>
            <a:lvl7pPr marL="1481328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7pPr>
            <a:lvl8pPr marL="172821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8pPr>
            <a:lvl9pPr marL="1975104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10223500"/>
            <a:ext cx="2098548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10223500"/>
            <a:ext cx="2098548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2044708"/>
            <a:ext cx="4258818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9414513"/>
            <a:ext cx="20889036" cy="4613907"/>
          </a:xfrm>
        </p:spPr>
        <p:txBody>
          <a:bodyPr anchor="b"/>
          <a:lstStyle>
            <a:lvl1pPr marL="0" indent="0">
              <a:buNone/>
              <a:defRPr sz="12960" b="1"/>
            </a:lvl1pPr>
            <a:lvl2pPr marL="2468880" indent="0">
              <a:buNone/>
              <a:defRPr sz="10800" b="1"/>
            </a:lvl2pPr>
            <a:lvl3pPr marL="4937760" indent="0">
              <a:buNone/>
              <a:defRPr sz="9720" b="1"/>
            </a:lvl3pPr>
            <a:lvl4pPr marL="7406640" indent="0">
              <a:buNone/>
              <a:defRPr sz="8640" b="1"/>
            </a:lvl4pPr>
            <a:lvl5pPr marL="9875520" indent="0">
              <a:buNone/>
              <a:defRPr sz="8640" b="1"/>
            </a:lvl5pPr>
            <a:lvl6pPr marL="12344400" indent="0">
              <a:buNone/>
              <a:defRPr sz="8640" b="1"/>
            </a:lvl6pPr>
            <a:lvl7pPr marL="14813280" indent="0">
              <a:buNone/>
              <a:defRPr sz="8640" b="1"/>
            </a:lvl7pPr>
            <a:lvl8pPr marL="17282160" indent="0">
              <a:buNone/>
              <a:defRPr sz="8640" b="1"/>
            </a:lvl8pPr>
            <a:lvl9pPr marL="19751040" indent="0">
              <a:buNone/>
              <a:defRPr sz="8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4028420"/>
            <a:ext cx="20889036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9414513"/>
            <a:ext cx="20991911" cy="4613907"/>
          </a:xfrm>
        </p:spPr>
        <p:txBody>
          <a:bodyPr anchor="b"/>
          <a:lstStyle>
            <a:lvl1pPr marL="0" indent="0">
              <a:buNone/>
              <a:defRPr sz="12960" b="1"/>
            </a:lvl1pPr>
            <a:lvl2pPr marL="2468880" indent="0">
              <a:buNone/>
              <a:defRPr sz="10800" b="1"/>
            </a:lvl2pPr>
            <a:lvl3pPr marL="4937760" indent="0">
              <a:buNone/>
              <a:defRPr sz="9720" b="1"/>
            </a:lvl3pPr>
            <a:lvl4pPr marL="7406640" indent="0">
              <a:buNone/>
              <a:defRPr sz="8640" b="1"/>
            </a:lvl4pPr>
            <a:lvl5pPr marL="9875520" indent="0">
              <a:buNone/>
              <a:defRPr sz="8640" b="1"/>
            </a:lvl5pPr>
            <a:lvl6pPr marL="12344400" indent="0">
              <a:buNone/>
              <a:defRPr sz="8640" b="1"/>
            </a:lvl6pPr>
            <a:lvl7pPr marL="14813280" indent="0">
              <a:buNone/>
              <a:defRPr sz="8640" b="1"/>
            </a:lvl7pPr>
            <a:lvl8pPr marL="17282160" indent="0">
              <a:buNone/>
              <a:defRPr sz="8640" b="1"/>
            </a:lvl8pPr>
            <a:lvl9pPr marL="19751040" indent="0">
              <a:buNone/>
              <a:defRPr sz="8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4028420"/>
            <a:ext cx="20991911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4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9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560320"/>
            <a:ext cx="15925561" cy="8961120"/>
          </a:xfrm>
        </p:spPr>
        <p:txBody>
          <a:bodyPr anchor="b"/>
          <a:lstStyle>
            <a:lvl1pPr>
              <a:defRPr sz="17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5529588"/>
            <a:ext cx="24997410" cy="27292300"/>
          </a:xfrm>
        </p:spPr>
        <p:txBody>
          <a:bodyPr/>
          <a:lstStyle>
            <a:lvl1pPr>
              <a:defRPr sz="17280"/>
            </a:lvl1pPr>
            <a:lvl2pPr>
              <a:defRPr sz="15120"/>
            </a:lvl2pPr>
            <a:lvl3pPr>
              <a:defRPr sz="12960"/>
            </a:lvl3pPr>
            <a:lvl4pPr>
              <a:defRPr sz="10800"/>
            </a:lvl4pPr>
            <a:lvl5pPr>
              <a:defRPr sz="10800"/>
            </a:lvl5pPr>
            <a:lvl6pPr>
              <a:defRPr sz="10800"/>
            </a:lvl6pPr>
            <a:lvl7pPr>
              <a:defRPr sz="10800"/>
            </a:lvl7pPr>
            <a:lvl8pPr>
              <a:defRPr sz="10800"/>
            </a:lvl8pPr>
            <a:lvl9pPr>
              <a:defRPr sz="10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11521440"/>
            <a:ext cx="15925561" cy="21344893"/>
          </a:xfrm>
        </p:spPr>
        <p:txBody>
          <a:bodyPr/>
          <a:lstStyle>
            <a:lvl1pPr marL="0" indent="0">
              <a:buNone/>
              <a:defRPr sz="8640"/>
            </a:lvl1pPr>
            <a:lvl2pPr marL="2468880" indent="0">
              <a:buNone/>
              <a:defRPr sz="7560"/>
            </a:lvl2pPr>
            <a:lvl3pPr marL="4937760" indent="0">
              <a:buNone/>
              <a:defRPr sz="6480"/>
            </a:lvl3pPr>
            <a:lvl4pPr marL="7406640" indent="0">
              <a:buNone/>
              <a:defRPr sz="5400"/>
            </a:lvl4pPr>
            <a:lvl5pPr marL="9875520" indent="0">
              <a:buNone/>
              <a:defRPr sz="5400"/>
            </a:lvl5pPr>
            <a:lvl6pPr marL="12344400" indent="0">
              <a:buNone/>
              <a:defRPr sz="5400"/>
            </a:lvl6pPr>
            <a:lvl7pPr marL="14813280" indent="0">
              <a:buNone/>
              <a:defRPr sz="5400"/>
            </a:lvl7pPr>
            <a:lvl8pPr marL="17282160" indent="0">
              <a:buNone/>
              <a:defRPr sz="5400"/>
            </a:lvl8pPr>
            <a:lvl9pPr marL="19751040" indent="0">
              <a:buNone/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560320"/>
            <a:ext cx="15925561" cy="8961120"/>
          </a:xfrm>
        </p:spPr>
        <p:txBody>
          <a:bodyPr anchor="b"/>
          <a:lstStyle>
            <a:lvl1pPr>
              <a:defRPr sz="17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5529588"/>
            <a:ext cx="24997410" cy="27292300"/>
          </a:xfrm>
        </p:spPr>
        <p:txBody>
          <a:bodyPr anchor="t"/>
          <a:lstStyle>
            <a:lvl1pPr marL="0" indent="0">
              <a:buNone/>
              <a:defRPr sz="17280"/>
            </a:lvl1pPr>
            <a:lvl2pPr marL="2468880" indent="0">
              <a:buNone/>
              <a:defRPr sz="15120"/>
            </a:lvl2pPr>
            <a:lvl3pPr marL="4937760" indent="0">
              <a:buNone/>
              <a:defRPr sz="12960"/>
            </a:lvl3pPr>
            <a:lvl4pPr marL="7406640" indent="0">
              <a:buNone/>
              <a:defRPr sz="10800"/>
            </a:lvl4pPr>
            <a:lvl5pPr marL="9875520" indent="0">
              <a:buNone/>
              <a:defRPr sz="10800"/>
            </a:lvl5pPr>
            <a:lvl6pPr marL="12344400" indent="0">
              <a:buNone/>
              <a:defRPr sz="10800"/>
            </a:lvl6pPr>
            <a:lvl7pPr marL="14813280" indent="0">
              <a:buNone/>
              <a:defRPr sz="10800"/>
            </a:lvl7pPr>
            <a:lvl8pPr marL="17282160" indent="0">
              <a:buNone/>
              <a:defRPr sz="10800"/>
            </a:lvl8pPr>
            <a:lvl9pPr marL="19751040" indent="0">
              <a:buNone/>
              <a:defRPr sz="10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11521440"/>
            <a:ext cx="15925561" cy="21344893"/>
          </a:xfrm>
        </p:spPr>
        <p:txBody>
          <a:bodyPr/>
          <a:lstStyle>
            <a:lvl1pPr marL="0" indent="0">
              <a:buNone/>
              <a:defRPr sz="8640"/>
            </a:lvl1pPr>
            <a:lvl2pPr marL="2468880" indent="0">
              <a:buNone/>
              <a:defRPr sz="7560"/>
            </a:lvl2pPr>
            <a:lvl3pPr marL="4937760" indent="0">
              <a:buNone/>
              <a:defRPr sz="6480"/>
            </a:lvl3pPr>
            <a:lvl4pPr marL="7406640" indent="0">
              <a:buNone/>
              <a:defRPr sz="5400"/>
            </a:lvl4pPr>
            <a:lvl5pPr marL="9875520" indent="0">
              <a:buNone/>
              <a:defRPr sz="5400"/>
            </a:lvl5pPr>
            <a:lvl6pPr marL="12344400" indent="0">
              <a:buNone/>
              <a:defRPr sz="5400"/>
            </a:lvl6pPr>
            <a:lvl7pPr marL="14813280" indent="0">
              <a:buNone/>
              <a:defRPr sz="5400"/>
            </a:lvl7pPr>
            <a:lvl8pPr marL="17282160" indent="0">
              <a:buNone/>
              <a:defRPr sz="5400"/>
            </a:lvl8pPr>
            <a:lvl9pPr marL="19751040" indent="0">
              <a:buNone/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2044708"/>
            <a:ext cx="4258818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10223500"/>
            <a:ext cx="4258818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5595568"/>
            <a:ext cx="111099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18CE-578A-48D4-861B-FE2EDE94B1A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5595568"/>
            <a:ext cx="166649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5595568"/>
            <a:ext cx="111099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C6EA-FB2F-482D-80DC-73282CE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937760" rtl="0" eaLnBrk="1" latinLnBrk="0" hangingPunct="1">
        <a:lnSpc>
          <a:spcPct val="90000"/>
        </a:lnSpc>
        <a:spcBef>
          <a:spcPct val="0"/>
        </a:spcBef>
        <a:buNone/>
        <a:defRPr sz="23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4937760" rtl="0" eaLnBrk="1" latinLnBrk="0" hangingPunct="1">
        <a:lnSpc>
          <a:spcPct val="90000"/>
        </a:lnSpc>
        <a:spcBef>
          <a:spcPts val="5400"/>
        </a:spcBef>
        <a:buFont typeface="Arial" panose="020B0604020202020204" pitchFamily="34" charset="0"/>
        <a:buChar char="•"/>
        <a:defRPr sz="1512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1296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5pPr>
      <a:lvl6pPr marL="1357884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6pPr>
      <a:lvl7pPr marL="1604772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7pPr>
      <a:lvl8pPr marL="1851660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8pPr>
      <a:lvl9pPr marL="20985480" indent="-1234440" algn="l" defTabSz="493776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9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3pPr>
      <a:lvl4pPr marL="740664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6pPr>
      <a:lvl7pPr marL="1481328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7pPr>
      <a:lvl8pPr marL="1728216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8pPr>
      <a:lvl9pPr marL="19751040" algn="l" defTabSz="4937760" rtl="0" eaLnBrk="1" latinLnBrk="0" hangingPunct="1">
        <a:defRPr sz="9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1F05249-74D1-4B0C-838B-6FF67C0AA333}"/>
              </a:ext>
            </a:extLst>
          </p:cNvPr>
          <p:cNvSpPr/>
          <p:nvPr/>
        </p:nvSpPr>
        <p:spPr>
          <a:xfrm>
            <a:off x="0" y="17816"/>
            <a:ext cx="49377600" cy="38404800"/>
          </a:xfrm>
          <a:prstGeom prst="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5" dirty="0"/>
          </a:p>
        </p:txBody>
      </p:sp>
      <p:sp>
        <p:nvSpPr>
          <p:cNvPr id="136" name="Rounded Rectangle 31">
            <a:extLst>
              <a:ext uri="{FF2B5EF4-FFF2-40B4-BE49-F238E27FC236}">
                <a16:creationId xmlns:a16="http://schemas.microsoft.com/office/drawing/2014/main" id="{0206DFB4-5D74-4566-8F66-BE437B60E69A}"/>
              </a:ext>
            </a:extLst>
          </p:cNvPr>
          <p:cNvSpPr/>
          <p:nvPr/>
        </p:nvSpPr>
        <p:spPr>
          <a:xfrm>
            <a:off x="436418" y="389456"/>
            <a:ext cx="48504764" cy="4515053"/>
          </a:xfrm>
          <a:prstGeom prst="roundRect">
            <a:avLst>
              <a:gd name="adj" fmla="val 87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5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FF7D85A-2FF3-49C1-B96F-A47E59CA32A5}"/>
              </a:ext>
            </a:extLst>
          </p:cNvPr>
          <p:cNvSpPr txBox="1"/>
          <p:nvPr/>
        </p:nvSpPr>
        <p:spPr>
          <a:xfrm>
            <a:off x="2365471" y="621093"/>
            <a:ext cx="45477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eorgia" panose="02040502050405020303" pitchFamily="18" charset="0"/>
              </a:rPr>
              <a:t>Biomass-Derived Electrode and Electrolyte for Sustainable Solid-State Supercapacitor</a:t>
            </a:r>
          </a:p>
        </p:txBody>
      </p:sp>
      <p:pic>
        <p:nvPicPr>
          <p:cNvPr id="138" name="Picture 2">
            <a:extLst>
              <a:ext uri="{FF2B5EF4-FFF2-40B4-BE49-F238E27FC236}">
                <a16:creationId xmlns:a16="http://schemas.microsoft.com/office/drawing/2014/main" id="{029EC7DC-0DB1-435F-B508-3837EFE5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3" y="2229337"/>
            <a:ext cx="4871004" cy="19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6C32D276-1823-46D0-A385-8297A2F05BE0}"/>
              </a:ext>
            </a:extLst>
          </p:cNvPr>
          <p:cNvSpPr txBox="1"/>
          <p:nvPr/>
        </p:nvSpPr>
        <p:spPr>
          <a:xfrm>
            <a:off x="8395853" y="2030044"/>
            <a:ext cx="3397448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u="sng" dirty="0">
                <a:latin typeface="Georgia" panose="02040502050405020303" pitchFamily="18" charset="0"/>
              </a:rPr>
              <a:t>Ridwan T. Ayinla</a:t>
            </a:r>
            <a:r>
              <a:rPr lang="en-US" sz="7200" dirty="0">
                <a:latin typeface="Georgia" panose="02040502050405020303" pitchFamily="18" charset="0"/>
              </a:rPr>
              <a:t>, Islam Elsayed, El Barbary Hassan</a:t>
            </a:r>
          </a:p>
          <a:p>
            <a:pPr algn="ctr"/>
            <a:r>
              <a:rPr lang="en-US" sz="6500" dirty="0">
                <a:latin typeface="Georgia" panose="02040502050405020303" pitchFamily="18" charset="0"/>
              </a:rPr>
              <a:t>2025 ACS GCI Green &amp; Sustainable Chemistry Summer School, Burlington, VT, USA</a:t>
            </a:r>
          </a:p>
        </p:txBody>
      </p:sp>
      <p:pic>
        <p:nvPicPr>
          <p:cNvPr id="143" name="Picture 2">
            <a:extLst>
              <a:ext uri="{FF2B5EF4-FFF2-40B4-BE49-F238E27FC236}">
                <a16:creationId xmlns:a16="http://schemas.microsoft.com/office/drawing/2014/main" id="{4DF866A1-D75D-453A-A0AA-4683CF0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935" y="2323967"/>
            <a:ext cx="4871004" cy="19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CDD753-0A8D-438D-8929-7042C18B444B}"/>
              </a:ext>
            </a:extLst>
          </p:cNvPr>
          <p:cNvSpPr/>
          <p:nvPr/>
        </p:nvSpPr>
        <p:spPr>
          <a:xfrm>
            <a:off x="187033" y="166256"/>
            <a:ext cx="48941183" cy="38015344"/>
          </a:xfrm>
          <a:prstGeom prst="roundRect">
            <a:avLst>
              <a:gd name="adj" fmla="val 962"/>
            </a:avLst>
          </a:prstGeom>
          <a:noFill/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8">
            <a:extLst>
              <a:ext uri="{FF2B5EF4-FFF2-40B4-BE49-F238E27FC236}">
                <a16:creationId xmlns:a16="http://schemas.microsoft.com/office/drawing/2014/main" id="{94509FA9-E52F-49A2-890F-E994D436296E}"/>
              </a:ext>
            </a:extLst>
          </p:cNvPr>
          <p:cNvSpPr/>
          <p:nvPr/>
        </p:nvSpPr>
        <p:spPr>
          <a:xfrm>
            <a:off x="436418" y="5127710"/>
            <a:ext cx="15108381" cy="14328807"/>
          </a:xfrm>
          <a:prstGeom prst="roundRect">
            <a:avLst>
              <a:gd name="adj" fmla="val 2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5" dirty="0"/>
          </a:p>
        </p:txBody>
      </p:sp>
      <p:sp>
        <p:nvSpPr>
          <p:cNvPr id="145" name="Rounded Rectangle 156">
            <a:extLst>
              <a:ext uri="{FF2B5EF4-FFF2-40B4-BE49-F238E27FC236}">
                <a16:creationId xmlns:a16="http://schemas.microsoft.com/office/drawing/2014/main" id="{BAC7BC9A-9DB7-483B-AFE8-2D35993205AF}"/>
              </a:ext>
            </a:extLst>
          </p:cNvPr>
          <p:cNvSpPr/>
          <p:nvPr/>
        </p:nvSpPr>
        <p:spPr>
          <a:xfrm>
            <a:off x="722604" y="5443931"/>
            <a:ext cx="14473853" cy="1310813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Introduction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7A646DA-3630-4E1A-83A7-58E0AA415FBF}"/>
              </a:ext>
            </a:extLst>
          </p:cNvPr>
          <p:cNvSpPr txBox="1"/>
          <p:nvPr/>
        </p:nvSpPr>
        <p:spPr>
          <a:xfrm>
            <a:off x="632150" y="17147685"/>
            <a:ext cx="148530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2792" indent="-1062792" algn="just">
              <a:spcBef>
                <a:spcPts val="2975"/>
              </a:spcBef>
              <a:buFont typeface="Wingdings" panose="05000000000000000000" pitchFamily="2" charset="2"/>
              <a:buChar char="Ø"/>
            </a:pPr>
            <a:r>
              <a:rPr lang="en-US" sz="4800" dirty="0">
                <a:latin typeface="Georgia" panose="02040502050405020303" pitchFamily="18" charset="0"/>
              </a:rPr>
              <a:t>Exponential increase in the world energy demand</a:t>
            </a:r>
          </a:p>
          <a:p>
            <a:pPr marL="1062792" indent="-1062792" algn="just">
              <a:spcBef>
                <a:spcPts val="2975"/>
              </a:spcBef>
              <a:buFont typeface="Wingdings" panose="05000000000000000000" pitchFamily="2" charset="2"/>
              <a:buChar char="Ø"/>
            </a:pPr>
            <a:r>
              <a:rPr lang="en-US" sz="4800" dirty="0">
                <a:latin typeface="Georgia" panose="02040502050405020303" pitchFamily="18" charset="0"/>
              </a:rPr>
              <a:t>Heavy reliance on fossil fuel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EB1229A-0350-4974-91BE-9C5B0EDEE6D1}"/>
              </a:ext>
            </a:extLst>
          </p:cNvPr>
          <p:cNvSpPr/>
          <p:nvPr/>
        </p:nvSpPr>
        <p:spPr>
          <a:xfrm>
            <a:off x="722604" y="16150932"/>
            <a:ext cx="1710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Georgia" panose="02040502050405020303" pitchFamily="18" charset="0"/>
              </a:rPr>
              <a:t>Figure 1: </a:t>
            </a:r>
            <a:r>
              <a:rPr lang="en-GB" sz="4800" b="1" dirty="0">
                <a:latin typeface="Georgia" panose="02040502050405020303" pitchFamily="18" charset="0"/>
              </a:rPr>
              <a:t> World energy use per person in 2023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151" name="Rounded Rectangle 148">
            <a:extLst>
              <a:ext uri="{FF2B5EF4-FFF2-40B4-BE49-F238E27FC236}">
                <a16:creationId xmlns:a16="http://schemas.microsoft.com/office/drawing/2014/main" id="{D39FA049-0B87-45A2-B406-A82A28B04F1D}"/>
              </a:ext>
            </a:extLst>
          </p:cNvPr>
          <p:cNvSpPr/>
          <p:nvPr/>
        </p:nvSpPr>
        <p:spPr>
          <a:xfrm>
            <a:off x="415640" y="19679718"/>
            <a:ext cx="15129159" cy="18250089"/>
          </a:xfrm>
          <a:prstGeom prst="roundRect">
            <a:avLst>
              <a:gd name="adj" fmla="val 2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5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B54E8B69-544A-4381-B51F-E4EEA3104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84" y="22402435"/>
            <a:ext cx="5968011" cy="450461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CCCBB417-F24A-4BA9-B6F0-AA7689A0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84" y="29527352"/>
            <a:ext cx="6246945" cy="4612041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88E19EC-6F81-46B1-AE06-0797EBFB8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078" y="22437601"/>
            <a:ext cx="5908090" cy="450461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5D688AE8-646A-419E-8E6F-AAF2BD4E4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4345" y="29445254"/>
            <a:ext cx="6689744" cy="5030689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BC8A8008-7AEB-445F-969E-971C0F1826FC}"/>
              </a:ext>
            </a:extLst>
          </p:cNvPr>
          <p:cNvSpPr/>
          <p:nvPr/>
        </p:nvSpPr>
        <p:spPr>
          <a:xfrm>
            <a:off x="984684" y="27107969"/>
            <a:ext cx="59680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500" b="1" i="1" dirty="0">
                <a:latin typeface="Georgia" panose="02040502050405020303" pitchFamily="18" charset="0"/>
              </a:rPr>
              <a:t>Carbon dioxide</a:t>
            </a:r>
            <a:endParaRPr lang="en-US" sz="5500" i="1" dirty="0">
              <a:solidFill>
                <a:srgbClr val="3E3D40"/>
              </a:solidFill>
              <a:latin typeface="Georgia" panose="02040502050405020303" pitchFamily="18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679C64D-0485-4275-85A7-B36A479E6977}"/>
              </a:ext>
            </a:extLst>
          </p:cNvPr>
          <p:cNvSpPr/>
          <p:nvPr/>
        </p:nvSpPr>
        <p:spPr>
          <a:xfrm>
            <a:off x="7231629" y="27107969"/>
            <a:ext cx="839488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500" b="1" i="1" dirty="0">
                <a:latin typeface="Georgia" panose="02040502050405020303" pitchFamily="18" charset="0"/>
              </a:rPr>
              <a:t>Ozone layer depletion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647507A-1B5F-4CB1-BC87-715B5AD4D463}"/>
              </a:ext>
            </a:extLst>
          </p:cNvPr>
          <p:cNvSpPr/>
          <p:nvPr/>
        </p:nvSpPr>
        <p:spPr>
          <a:xfrm>
            <a:off x="1752265" y="34522462"/>
            <a:ext cx="47117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500" b="1" i="1" dirty="0">
                <a:latin typeface="Georgia" panose="02040502050405020303" pitchFamily="18" charset="0"/>
              </a:rPr>
              <a:t>Oil spillage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5DB3037-34D5-41F9-86FB-71B6E1CF486E}"/>
              </a:ext>
            </a:extLst>
          </p:cNvPr>
          <p:cNvSpPr/>
          <p:nvPr/>
        </p:nvSpPr>
        <p:spPr>
          <a:xfrm>
            <a:off x="7773531" y="34569949"/>
            <a:ext cx="76713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500" b="1" i="1" dirty="0">
                <a:latin typeface="Georgia" panose="02040502050405020303" pitchFamily="18" charset="0"/>
              </a:rPr>
              <a:t>Fossil fuel depletion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10008F9-B522-4AFB-8D78-88724C20748F}"/>
              </a:ext>
            </a:extLst>
          </p:cNvPr>
          <p:cNvSpPr/>
          <p:nvPr/>
        </p:nvSpPr>
        <p:spPr>
          <a:xfrm>
            <a:off x="2276491" y="36249878"/>
            <a:ext cx="135232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500" b="1" dirty="0">
                <a:latin typeface="Georgia" panose="02040502050405020303" pitchFamily="18" charset="0"/>
              </a:rPr>
              <a:t>Figure 2: </a:t>
            </a:r>
            <a:r>
              <a:rPr lang="en-GB" sz="5500" b="1" dirty="0">
                <a:latin typeface="Georgia" panose="02040502050405020303" pitchFamily="18" charset="0"/>
              </a:rPr>
              <a:t> Problems of fossil fuel</a:t>
            </a:r>
            <a:endParaRPr lang="en-US" sz="5500" b="1" dirty="0">
              <a:latin typeface="Georgia" panose="02040502050405020303" pitchFamily="18" charset="0"/>
            </a:endParaRP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4992FCDA-8144-4E31-A4E6-32CD10626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407" y="7578509"/>
            <a:ext cx="14462402" cy="8115924"/>
          </a:xfrm>
          <a:prstGeom prst="rect">
            <a:avLst/>
          </a:prstGeom>
        </p:spPr>
      </p:pic>
      <p:sp>
        <p:nvSpPr>
          <p:cNvPr id="152" name="Rounded Rectangle 355">
            <a:extLst>
              <a:ext uri="{FF2B5EF4-FFF2-40B4-BE49-F238E27FC236}">
                <a16:creationId xmlns:a16="http://schemas.microsoft.com/office/drawing/2014/main" id="{F77D85DF-40E9-43EF-B8A5-0BDF107C2B80}"/>
              </a:ext>
            </a:extLst>
          </p:cNvPr>
          <p:cNvSpPr/>
          <p:nvPr/>
        </p:nvSpPr>
        <p:spPr>
          <a:xfrm>
            <a:off x="681040" y="20090332"/>
            <a:ext cx="14515417" cy="1523406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Challenges of fossil fuel</a:t>
            </a:r>
          </a:p>
        </p:txBody>
      </p:sp>
      <p:sp>
        <p:nvSpPr>
          <p:cNvPr id="168" name="Rounded Rectangle 154">
            <a:extLst>
              <a:ext uri="{FF2B5EF4-FFF2-40B4-BE49-F238E27FC236}">
                <a16:creationId xmlns:a16="http://schemas.microsoft.com/office/drawing/2014/main" id="{0305ABD0-07F7-4734-8C59-10C67E1FB5B9}"/>
              </a:ext>
            </a:extLst>
          </p:cNvPr>
          <p:cNvSpPr/>
          <p:nvPr/>
        </p:nvSpPr>
        <p:spPr>
          <a:xfrm>
            <a:off x="15831131" y="5207681"/>
            <a:ext cx="16194408" cy="11308002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5" dirty="0"/>
          </a:p>
        </p:txBody>
      </p:sp>
      <p:sp>
        <p:nvSpPr>
          <p:cNvPr id="170" name="Rounded Rectangle 355">
            <a:extLst>
              <a:ext uri="{FF2B5EF4-FFF2-40B4-BE49-F238E27FC236}">
                <a16:creationId xmlns:a16="http://schemas.microsoft.com/office/drawing/2014/main" id="{FA02433D-C176-4C58-AF18-0B8E06E0D3D7}"/>
              </a:ext>
            </a:extLst>
          </p:cNvPr>
          <p:cNvSpPr/>
          <p:nvPr/>
        </p:nvSpPr>
        <p:spPr>
          <a:xfrm>
            <a:off x="16346382" y="5427042"/>
            <a:ext cx="15268092" cy="1362769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Novelty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E6EA338-C2EF-4B8E-8EBE-E646E6AD67E4}"/>
              </a:ext>
            </a:extLst>
          </p:cNvPr>
          <p:cNvSpPr/>
          <p:nvPr/>
        </p:nvSpPr>
        <p:spPr>
          <a:xfrm>
            <a:off x="17987069" y="15408461"/>
            <a:ext cx="1446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Georgia" panose="02040502050405020303" pitchFamily="18" charset="0"/>
              </a:rPr>
              <a:t>Figure 3: </a:t>
            </a:r>
            <a:r>
              <a:rPr lang="en-GB" sz="4800" b="1" dirty="0">
                <a:latin typeface="Georgia" panose="02040502050405020303" pitchFamily="18" charset="0"/>
              </a:rPr>
              <a:t> Novelty and scientific model 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197" name="Rounded Rectangle 154">
            <a:extLst>
              <a:ext uri="{FF2B5EF4-FFF2-40B4-BE49-F238E27FC236}">
                <a16:creationId xmlns:a16="http://schemas.microsoft.com/office/drawing/2014/main" id="{D8BC14BB-F2AA-4F51-AAF9-0F1542628A80}"/>
              </a:ext>
            </a:extLst>
          </p:cNvPr>
          <p:cNvSpPr/>
          <p:nvPr/>
        </p:nvSpPr>
        <p:spPr>
          <a:xfrm>
            <a:off x="32328974" y="5127709"/>
            <a:ext cx="16565091" cy="32802098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5" dirty="0"/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28F88BD0-1B61-4917-99CA-4F95C8729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6942" y="7087491"/>
            <a:ext cx="15009381" cy="8243627"/>
          </a:xfrm>
          <a:prstGeom prst="rect">
            <a:avLst/>
          </a:prstGeom>
        </p:spPr>
      </p:pic>
      <p:sp>
        <p:nvSpPr>
          <p:cNvPr id="198" name="Rounded Rectangle 154">
            <a:extLst>
              <a:ext uri="{FF2B5EF4-FFF2-40B4-BE49-F238E27FC236}">
                <a16:creationId xmlns:a16="http://schemas.microsoft.com/office/drawing/2014/main" id="{754DD884-0B49-4324-B104-D38E933A62FF}"/>
              </a:ext>
            </a:extLst>
          </p:cNvPr>
          <p:cNvSpPr/>
          <p:nvPr/>
        </p:nvSpPr>
        <p:spPr>
          <a:xfrm>
            <a:off x="15855632" y="16735044"/>
            <a:ext cx="16194408" cy="21194763"/>
          </a:xfrm>
          <a:prstGeom prst="roundRect">
            <a:avLst>
              <a:gd name="adj" fmla="val 29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25" dirty="0"/>
          </a:p>
        </p:txBody>
      </p:sp>
      <p:sp>
        <p:nvSpPr>
          <p:cNvPr id="176" name="Rounded Rectangle 355">
            <a:extLst>
              <a:ext uri="{FF2B5EF4-FFF2-40B4-BE49-F238E27FC236}">
                <a16:creationId xmlns:a16="http://schemas.microsoft.com/office/drawing/2014/main" id="{2C847EBB-2D16-45E1-BE85-C8D3AADA67C4}"/>
              </a:ext>
            </a:extLst>
          </p:cNvPr>
          <p:cNvSpPr/>
          <p:nvPr/>
        </p:nvSpPr>
        <p:spPr>
          <a:xfrm>
            <a:off x="16172210" y="17002592"/>
            <a:ext cx="15442264" cy="1457827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Methodology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F61F30E-1E08-42EA-AAEF-884FB726BDA2}"/>
              </a:ext>
            </a:extLst>
          </p:cNvPr>
          <p:cNvSpPr txBox="1"/>
          <p:nvPr/>
        </p:nvSpPr>
        <p:spPr>
          <a:xfrm>
            <a:off x="16136522" y="18436170"/>
            <a:ext cx="1145698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Electrode material synthesis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CC3A74A6-B471-44A0-9AEE-BC9FE39D5B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53209" y="19616082"/>
            <a:ext cx="14626305" cy="312808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C2DF6E99-3E50-4BFF-AA4F-F2CF285E14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31392" y="24264234"/>
            <a:ext cx="14071444" cy="4016106"/>
          </a:xfrm>
          <a:prstGeom prst="rect">
            <a:avLst/>
          </a:prstGeom>
        </p:spPr>
      </p:pic>
      <p:sp>
        <p:nvSpPr>
          <p:cNvPr id="182" name="Rounded Rectangle 355">
            <a:extLst>
              <a:ext uri="{FF2B5EF4-FFF2-40B4-BE49-F238E27FC236}">
                <a16:creationId xmlns:a16="http://schemas.microsoft.com/office/drawing/2014/main" id="{AF37EB9B-C886-451E-B71D-770774DDA213}"/>
              </a:ext>
            </a:extLst>
          </p:cNvPr>
          <p:cNvSpPr/>
          <p:nvPr/>
        </p:nvSpPr>
        <p:spPr>
          <a:xfrm>
            <a:off x="16296000" y="29579742"/>
            <a:ext cx="15442264" cy="1520607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Prototype images of batteries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EF104F7-FF34-486F-8307-FEFEA68DA39D}"/>
              </a:ext>
            </a:extLst>
          </p:cNvPr>
          <p:cNvSpPr txBox="1"/>
          <p:nvPr/>
        </p:nvSpPr>
        <p:spPr>
          <a:xfrm>
            <a:off x="16206942" y="22753840"/>
            <a:ext cx="1214627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Electrolyte material synthesis 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A4838B4-B709-40BD-9BC0-2F5A8BE65E3B}"/>
              </a:ext>
            </a:extLst>
          </p:cNvPr>
          <p:cNvSpPr txBox="1"/>
          <p:nvPr/>
        </p:nvSpPr>
        <p:spPr>
          <a:xfrm>
            <a:off x="27378805" y="6945312"/>
            <a:ext cx="402546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highlight>
                  <a:srgbClr val="FFFFFF"/>
                </a:highlight>
                <a:latin typeface="Georgia" panose="02040502050405020303" pitchFamily="18" charset="0"/>
              </a:rPr>
              <a:t>2. Electrolyte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CD154D5-2137-466D-AE3D-E833218C2573}"/>
              </a:ext>
            </a:extLst>
          </p:cNvPr>
          <p:cNvSpPr txBox="1"/>
          <p:nvPr/>
        </p:nvSpPr>
        <p:spPr>
          <a:xfrm>
            <a:off x="16213758" y="7097039"/>
            <a:ext cx="358463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highlight>
                  <a:srgbClr val="FFFFFF"/>
                </a:highlight>
                <a:latin typeface="Georgia" panose="02040502050405020303" pitchFamily="18" charset="0"/>
              </a:rPr>
              <a:t>1. Electrode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0CACE78-6104-43E6-9C87-2288759AB64F}"/>
              </a:ext>
            </a:extLst>
          </p:cNvPr>
          <p:cNvSpPr/>
          <p:nvPr/>
        </p:nvSpPr>
        <p:spPr>
          <a:xfrm>
            <a:off x="16468200" y="28499461"/>
            <a:ext cx="15749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Georgia" panose="02040502050405020303" pitchFamily="18" charset="0"/>
              </a:rPr>
              <a:t>Figure 4: </a:t>
            </a:r>
            <a:r>
              <a:rPr lang="en-GB" sz="4800" b="1" dirty="0">
                <a:latin typeface="Georgia" panose="02040502050405020303" pitchFamily="18" charset="0"/>
              </a:rPr>
              <a:t> Step-by-step experimental approach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DAB261BF-F2F3-493B-A010-B5EBD993BDC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0002" r="13370" b="42855"/>
          <a:stretch/>
        </p:blipFill>
        <p:spPr>
          <a:xfrm>
            <a:off x="17435759" y="31998316"/>
            <a:ext cx="5390257" cy="4146734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9C61373-C20D-44D2-9361-2D64317B24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36597" y="31998316"/>
            <a:ext cx="5390258" cy="4146734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268386B6-CAB8-491D-95FC-B0AB599FEFBD}"/>
              </a:ext>
            </a:extLst>
          </p:cNvPr>
          <p:cNvSpPr txBox="1"/>
          <p:nvPr/>
        </p:nvSpPr>
        <p:spPr>
          <a:xfrm>
            <a:off x="17508420" y="36621930"/>
            <a:ext cx="5270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Georgia" panose="02040502050405020303" pitchFamily="18" charset="0"/>
              </a:rPr>
              <a:t>Stand-alone cell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CD22513-1A93-4C5D-BE57-40A7481623F0}"/>
              </a:ext>
            </a:extLst>
          </p:cNvPr>
          <p:cNvSpPr txBox="1"/>
          <p:nvPr/>
        </p:nvSpPr>
        <p:spPr>
          <a:xfrm>
            <a:off x="24821692" y="36618186"/>
            <a:ext cx="5891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Georgia" panose="02040502050405020303" pitchFamily="18" charset="0"/>
              </a:rPr>
              <a:t>Coin cell batteries</a:t>
            </a:r>
          </a:p>
        </p:txBody>
      </p:sp>
      <p:sp>
        <p:nvSpPr>
          <p:cNvPr id="201" name="Rounded Rectangle 420">
            <a:extLst>
              <a:ext uri="{FF2B5EF4-FFF2-40B4-BE49-F238E27FC236}">
                <a16:creationId xmlns:a16="http://schemas.microsoft.com/office/drawing/2014/main" id="{DFB6565C-ABF8-478C-B1A1-7E500300480E}"/>
              </a:ext>
            </a:extLst>
          </p:cNvPr>
          <p:cNvSpPr/>
          <p:nvPr/>
        </p:nvSpPr>
        <p:spPr>
          <a:xfrm>
            <a:off x="32657291" y="32273583"/>
            <a:ext cx="15824274" cy="1470204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 and Acknowledgment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745C33E-6F94-4DBF-A1A6-326F50473826}"/>
              </a:ext>
            </a:extLst>
          </p:cNvPr>
          <p:cNvSpPr txBox="1"/>
          <p:nvPr/>
        </p:nvSpPr>
        <p:spPr>
          <a:xfrm>
            <a:off x="32380418" y="34689929"/>
            <a:ext cx="7023818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Georgia" panose="02040502050405020303" pitchFamily="18" charset="0"/>
              </a:rPr>
              <a:t>Chem. Rev. 2023, 118 (6), 3121–3207</a:t>
            </a:r>
          </a:p>
          <a:p>
            <a:pPr>
              <a:lnSpc>
                <a:spcPct val="150000"/>
              </a:lnSpc>
            </a:pPr>
            <a:r>
              <a:rPr lang="sv-SE" sz="3200" dirty="0">
                <a:latin typeface="Georgia" panose="02040502050405020303" pitchFamily="18" charset="0"/>
              </a:rPr>
              <a:t>Nat Rev Chem 2022 (6), 681–704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203" name="Rounded Rectangle 355">
            <a:extLst>
              <a:ext uri="{FF2B5EF4-FFF2-40B4-BE49-F238E27FC236}">
                <a16:creationId xmlns:a16="http://schemas.microsoft.com/office/drawing/2014/main" id="{BD1F9209-A50A-415F-9595-6D3A724CB674}"/>
              </a:ext>
            </a:extLst>
          </p:cNvPr>
          <p:cNvSpPr/>
          <p:nvPr/>
        </p:nvSpPr>
        <p:spPr>
          <a:xfrm>
            <a:off x="32694475" y="5395271"/>
            <a:ext cx="15787091" cy="1221945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Material characterization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045830-F03E-4366-9DA0-898E70FC2B8A}"/>
              </a:ext>
            </a:extLst>
          </p:cNvPr>
          <p:cNvSpPr/>
          <p:nvPr/>
        </p:nvSpPr>
        <p:spPr>
          <a:xfrm>
            <a:off x="33440556" y="14391602"/>
            <a:ext cx="14589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Georgia" panose="02040502050405020303" pitchFamily="18" charset="0"/>
              </a:rPr>
              <a:t>Figure 5: BET </a:t>
            </a:r>
            <a:r>
              <a:rPr lang="en-GB" sz="4800" b="1" dirty="0">
                <a:latin typeface="Georgia" panose="02040502050405020303" pitchFamily="18" charset="0"/>
              </a:rPr>
              <a:t>Surface area and FTIR spectra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205" name="Rounded Rectangle 355">
            <a:extLst>
              <a:ext uri="{FF2B5EF4-FFF2-40B4-BE49-F238E27FC236}">
                <a16:creationId xmlns:a16="http://schemas.microsoft.com/office/drawing/2014/main" id="{C17CA370-3169-4C19-9808-1F98E17ED080}"/>
              </a:ext>
            </a:extLst>
          </p:cNvPr>
          <p:cNvSpPr/>
          <p:nvPr/>
        </p:nvSpPr>
        <p:spPr>
          <a:xfrm>
            <a:off x="32694475" y="15574599"/>
            <a:ext cx="15787090" cy="1375650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Battery characterization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EB27764-DA14-4692-BCDE-154884E72D0B}"/>
              </a:ext>
            </a:extLst>
          </p:cNvPr>
          <p:cNvSpPr/>
          <p:nvPr/>
        </p:nvSpPr>
        <p:spPr>
          <a:xfrm>
            <a:off x="33269719" y="26776593"/>
            <a:ext cx="15749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Georgia" panose="02040502050405020303" pitchFamily="18" charset="0"/>
              </a:rPr>
              <a:t>Figure 6: CV, GCD, EIS, and </a:t>
            </a:r>
            <a:r>
              <a:rPr lang="en-US" sz="4800" b="1">
                <a:latin typeface="Georgia" panose="02040502050405020303" pitchFamily="18" charset="0"/>
              </a:rPr>
              <a:t>Stability test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pic>
        <p:nvPicPr>
          <p:cNvPr id="207" name="Picture 2" descr="USDA ARS, collaborators show technology ...">
            <a:extLst>
              <a:ext uri="{FF2B5EF4-FFF2-40B4-BE49-F238E27FC236}">
                <a16:creationId xmlns:a16="http://schemas.microsoft.com/office/drawing/2014/main" id="{6D3AF4E1-1D63-474B-A5C9-611433E4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708" y="34235950"/>
            <a:ext cx="4257855" cy="13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Rounded Rectangle 420">
            <a:extLst>
              <a:ext uri="{FF2B5EF4-FFF2-40B4-BE49-F238E27FC236}">
                <a16:creationId xmlns:a16="http://schemas.microsoft.com/office/drawing/2014/main" id="{E388A597-4639-4F5D-95A2-87A2665BCA76}"/>
              </a:ext>
            </a:extLst>
          </p:cNvPr>
          <p:cNvSpPr/>
          <p:nvPr/>
        </p:nvSpPr>
        <p:spPr>
          <a:xfrm>
            <a:off x="32694475" y="27862768"/>
            <a:ext cx="15787089" cy="1659488"/>
          </a:xfrm>
          <a:prstGeom prst="roundRect">
            <a:avLst/>
          </a:prstGeom>
          <a:solidFill>
            <a:srgbClr val="90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latin typeface="Georgia" panose="02040502050405020303" pitchFamily="18" charset="0"/>
              </a:rPr>
              <a:t>Future work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0AED6C4-8110-42A2-96B7-CF7019A68886}"/>
              </a:ext>
            </a:extLst>
          </p:cNvPr>
          <p:cNvSpPr/>
          <p:nvPr/>
        </p:nvSpPr>
        <p:spPr>
          <a:xfrm>
            <a:off x="33269719" y="29629051"/>
            <a:ext cx="8400747" cy="248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Georgia" panose="02040502050405020303" pitchFamily="18" charset="0"/>
              </a:rPr>
              <a:t>1. Lab scale prototype design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Georgia" panose="02040502050405020303" pitchFamily="18" charset="0"/>
              </a:rPr>
              <a:t>2. Design flexible batteries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Georgia" panose="02040502050405020303" pitchFamily="18" charset="0"/>
              </a:rPr>
              <a:t>3. Life cycle analysis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FEB5511A-D15C-41F0-A356-0DD1497F67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49471" y="7866480"/>
            <a:ext cx="7801573" cy="624930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28450B62-DA54-4DE4-A74E-3E3939D463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60873" y="17324976"/>
            <a:ext cx="16565091" cy="439943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B84EFD06-B4DB-4D67-8AA7-CD37181933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491726" y="22042664"/>
            <a:ext cx="16159592" cy="4469377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E00F0E93-75DE-4104-B36D-48F8D75BA9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71768" y="7939652"/>
            <a:ext cx="7801573" cy="6248776"/>
          </a:xfrm>
          <a:prstGeom prst="rect">
            <a:avLst/>
          </a:prstGeom>
        </p:spPr>
      </p:pic>
      <p:sp>
        <p:nvSpPr>
          <p:cNvPr id="214" name="Rectangle 213">
            <a:extLst>
              <a:ext uri="{FF2B5EF4-FFF2-40B4-BE49-F238E27FC236}">
                <a16:creationId xmlns:a16="http://schemas.microsoft.com/office/drawing/2014/main" id="{B00A65D2-92C7-496E-8ACF-3F7F2FBEB2CD}"/>
              </a:ext>
            </a:extLst>
          </p:cNvPr>
          <p:cNvSpPr/>
          <p:nvPr/>
        </p:nvSpPr>
        <p:spPr>
          <a:xfrm>
            <a:off x="32657291" y="6880731"/>
            <a:ext cx="5627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highlight>
                  <a:srgbClr val="FFFFFF"/>
                </a:highlight>
                <a:latin typeface="Georgia" panose="02040502050405020303" pitchFamily="18" charset="0"/>
              </a:rPr>
              <a:t>BET </a:t>
            </a:r>
            <a:r>
              <a:rPr lang="en-GB" sz="4400" b="1" dirty="0">
                <a:highlight>
                  <a:srgbClr val="FFFFFF"/>
                </a:highlight>
                <a:latin typeface="Georgia" panose="02040502050405020303" pitchFamily="18" charset="0"/>
              </a:rPr>
              <a:t>Surface area</a:t>
            </a:r>
            <a:endParaRPr lang="en-US" sz="4400" b="1" dirty="0">
              <a:highlight>
                <a:srgbClr val="FFFFFF"/>
              </a:highlight>
              <a:latin typeface="Georgia" panose="02040502050405020303" pitchFamily="18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EFD88A3-0052-4D42-AE49-FD24E5DCC588}"/>
              </a:ext>
            </a:extLst>
          </p:cNvPr>
          <p:cNvSpPr/>
          <p:nvPr/>
        </p:nvSpPr>
        <p:spPr>
          <a:xfrm>
            <a:off x="41099278" y="6875428"/>
            <a:ext cx="4803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highlight>
                  <a:srgbClr val="FFFFFF"/>
                </a:highlight>
                <a:latin typeface="Georgia" panose="02040502050405020303" pitchFamily="18" charset="0"/>
              </a:rPr>
              <a:t>FTIR spectra</a:t>
            </a:r>
          </a:p>
        </p:txBody>
      </p:sp>
      <p:pic>
        <p:nvPicPr>
          <p:cNvPr id="217" name="Picture 2">
            <a:extLst>
              <a:ext uri="{FF2B5EF4-FFF2-40B4-BE49-F238E27FC236}">
                <a16:creationId xmlns:a16="http://schemas.microsoft.com/office/drawing/2014/main" id="{F2F3F450-61A9-42E3-8F0F-E56497D5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156" y="34090080"/>
            <a:ext cx="3026081" cy="11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F22521E3-6720-4BF2-8D5C-8B5769611712}"/>
              </a:ext>
            </a:extLst>
          </p:cNvPr>
          <p:cNvCxnSpPr>
            <a:cxnSpLocks/>
          </p:cNvCxnSpPr>
          <p:nvPr/>
        </p:nvCxnSpPr>
        <p:spPr>
          <a:xfrm>
            <a:off x="39372309" y="33837823"/>
            <a:ext cx="0" cy="4008856"/>
          </a:xfrm>
          <a:prstGeom prst="line">
            <a:avLst/>
          </a:prstGeom>
          <a:ln w="76200">
            <a:solidFill>
              <a:srgbClr val="94243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doption of green chemistry—view from the Director of the ACS Green  Chemistry Institute® - Green Chemistry (RSC Publishing)">
            <a:extLst>
              <a:ext uri="{FF2B5EF4-FFF2-40B4-BE49-F238E27FC236}">
                <a16:creationId xmlns:a16="http://schemas.microsoft.com/office/drawing/2014/main" id="{9BA5C780-C1BB-4E50-B6CE-DB094F7F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719" y="35769297"/>
            <a:ext cx="3295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7C8090-D41E-4B14-A5D9-0D86EC1140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105633" y="357080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27455</TotalTime>
  <Words>185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Gangishetty, Mahesh</dc:creator>
  <cp:lastModifiedBy>Ayinla, Ridwan</cp:lastModifiedBy>
  <cp:revision>254</cp:revision>
  <cp:lastPrinted>2024-09-19T16:20:03Z</cp:lastPrinted>
  <dcterms:created xsi:type="dcterms:W3CDTF">2018-04-20T22:26:10Z</dcterms:created>
  <dcterms:modified xsi:type="dcterms:W3CDTF">2025-01-07T22:55:54Z</dcterms:modified>
</cp:coreProperties>
</file>