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7797125" cy="1737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24" d="100"/>
          <a:sy n="24" d="100"/>
        </p:scale>
        <p:origin x="1096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E31075-0BD1-48B4-847A-300D9107C089}" type="doc">
      <dgm:prSet loTypeId="urn:microsoft.com/office/officeart/2005/8/layout/cycle3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TT"/>
        </a:p>
      </dgm:t>
    </dgm:pt>
    <dgm:pt modelId="{7CB9D81B-7A78-4C21-A1D5-1608701D3C4A}">
      <dgm:prSet phldrT="[Text]" custT="1"/>
      <dgm:spPr/>
      <dgm:t>
        <a:bodyPr/>
        <a:lstStyle/>
        <a:p>
          <a:r>
            <a:rPr lang="en-TT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Homogenize</a:t>
          </a:r>
        </a:p>
      </dgm:t>
    </dgm:pt>
    <dgm:pt modelId="{076252EC-01BD-45AE-AB83-CA803EBFC777}" type="parTrans" cxnId="{8BAAC23B-06EF-4740-A4CB-74062B5B0FE1}">
      <dgm:prSet/>
      <dgm:spPr/>
      <dgm:t>
        <a:bodyPr/>
        <a:lstStyle/>
        <a:p>
          <a:endParaRPr lang="en-TT"/>
        </a:p>
      </dgm:t>
    </dgm:pt>
    <dgm:pt modelId="{B4878935-8974-4429-8362-15FC54558A53}" type="sibTrans" cxnId="{8BAAC23B-06EF-4740-A4CB-74062B5B0FE1}">
      <dgm:prSet/>
      <dgm:spPr/>
      <dgm:t>
        <a:bodyPr/>
        <a:lstStyle/>
        <a:p>
          <a:endParaRPr lang="en-TT"/>
        </a:p>
      </dgm:t>
    </dgm:pt>
    <dgm:pt modelId="{808F4B9B-4972-4541-A132-754238CC0D12}">
      <dgm:prSet phldrT="[Text]" custT="1"/>
      <dgm:spPr/>
      <dgm:t>
        <a:bodyPr/>
        <a:lstStyle/>
        <a:p>
          <a:r>
            <a:rPr lang="en-TT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Extract with methanol</a:t>
          </a:r>
        </a:p>
      </dgm:t>
    </dgm:pt>
    <dgm:pt modelId="{F3B5C7A8-C820-4C1B-837C-995250605749}" type="parTrans" cxnId="{F84B38D4-AE57-4604-88BA-C4E0DF9657A0}">
      <dgm:prSet/>
      <dgm:spPr/>
      <dgm:t>
        <a:bodyPr/>
        <a:lstStyle/>
        <a:p>
          <a:endParaRPr lang="en-TT"/>
        </a:p>
      </dgm:t>
    </dgm:pt>
    <dgm:pt modelId="{8253B7CF-7B6B-4045-A9D7-8E20689E0A7F}" type="sibTrans" cxnId="{F84B38D4-AE57-4604-88BA-C4E0DF9657A0}">
      <dgm:prSet/>
      <dgm:spPr/>
      <dgm:t>
        <a:bodyPr/>
        <a:lstStyle/>
        <a:p>
          <a:endParaRPr lang="en-TT"/>
        </a:p>
      </dgm:t>
    </dgm:pt>
    <dgm:pt modelId="{F4BD42C2-5B9D-4A81-AC18-81E088B7E45B}">
      <dgm:prSet phldrT="[Text]" custT="1"/>
      <dgm:spPr/>
      <dgm:t>
        <a:bodyPr/>
        <a:lstStyle/>
        <a:p>
          <a:r>
            <a:rPr lang="en-TT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Sonicate and Centrifuge</a:t>
          </a:r>
        </a:p>
      </dgm:t>
    </dgm:pt>
    <dgm:pt modelId="{7489A2FE-F17D-473E-924F-76A609BF223D}" type="parTrans" cxnId="{F8AEF748-F89E-446C-8C8D-7EC2CF731B3D}">
      <dgm:prSet/>
      <dgm:spPr/>
      <dgm:t>
        <a:bodyPr/>
        <a:lstStyle/>
        <a:p>
          <a:endParaRPr lang="en-TT"/>
        </a:p>
      </dgm:t>
    </dgm:pt>
    <dgm:pt modelId="{43829147-DDDB-486A-B92E-0A02020CE0CF}" type="sibTrans" cxnId="{F8AEF748-F89E-446C-8C8D-7EC2CF731B3D}">
      <dgm:prSet/>
      <dgm:spPr/>
      <dgm:t>
        <a:bodyPr/>
        <a:lstStyle/>
        <a:p>
          <a:endParaRPr lang="en-TT"/>
        </a:p>
      </dgm:t>
    </dgm:pt>
    <dgm:pt modelId="{C50F058E-186E-4515-9270-7AB77E73944A}">
      <dgm:prSet phldrT="[Text]" custT="1"/>
      <dgm:spPr/>
      <dgm:t>
        <a:bodyPr/>
        <a:lstStyle/>
        <a:p>
          <a:r>
            <a:rPr lang="en-TT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Filter</a:t>
          </a:r>
        </a:p>
      </dgm:t>
    </dgm:pt>
    <dgm:pt modelId="{0E0C586D-DAA7-449A-BBF1-70D4C1B97848}" type="parTrans" cxnId="{A79F81AE-6947-475F-A5DB-395CDD29062F}">
      <dgm:prSet/>
      <dgm:spPr/>
      <dgm:t>
        <a:bodyPr/>
        <a:lstStyle/>
        <a:p>
          <a:endParaRPr lang="en-TT"/>
        </a:p>
      </dgm:t>
    </dgm:pt>
    <dgm:pt modelId="{4918CD4A-3CBC-4BE3-8FC1-8FD25D5B5F9E}" type="sibTrans" cxnId="{A79F81AE-6947-475F-A5DB-395CDD29062F}">
      <dgm:prSet/>
      <dgm:spPr/>
      <dgm:t>
        <a:bodyPr/>
        <a:lstStyle/>
        <a:p>
          <a:endParaRPr lang="en-TT"/>
        </a:p>
      </dgm:t>
    </dgm:pt>
    <dgm:pt modelId="{D7F50908-5C15-44E7-924B-18933E0887E0}">
      <dgm:prSet phldrT="[Text]" custT="1"/>
      <dgm:spPr/>
      <dgm:t>
        <a:bodyPr/>
        <a:lstStyle/>
        <a:p>
          <a:r>
            <a:rPr lang="en-TT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Pre-concentrate</a:t>
          </a:r>
        </a:p>
      </dgm:t>
    </dgm:pt>
    <dgm:pt modelId="{5C37678E-6B3E-4B46-A382-06C205496E0C}" type="parTrans" cxnId="{FB257849-D1B5-4E06-BF4C-19BF0EF67517}">
      <dgm:prSet/>
      <dgm:spPr/>
      <dgm:t>
        <a:bodyPr/>
        <a:lstStyle/>
        <a:p>
          <a:endParaRPr lang="en-TT"/>
        </a:p>
      </dgm:t>
    </dgm:pt>
    <dgm:pt modelId="{6EF747C7-FF06-40C8-A6C8-2186FE4759C0}" type="sibTrans" cxnId="{FB257849-D1B5-4E06-BF4C-19BF0EF67517}">
      <dgm:prSet/>
      <dgm:spPr/>
      <dgm:t>
        <a:bodyPr/>
        <a:lstStyle/>
        <a:p>
          <a:endParaRPr lang="en-TT"/>
        </a:p>
      </dgm:t>
    </dgm:pt>
    <dgm:pt modelId="{762AA498-0D7E-49C2-AF46-76F21B2C40E1}">
      <dgm:prSet custT="1"/>
      <dgm:spPr/>
      <dgm:t>
        <a:bodyPr/>
        <a:lstStyle/>
        <a:p>
          <a:r>
            <a:rPr lang="en-TT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Analyse using F-19 NMR and GC-MS /MS </a:t>
          </a:r>
        </a:p>
      </dgm:t>
    </dgm:pt>
    <dgm:pt modelId="{BCB80914-7AFC-4B80-9BFD-BA5FF1A7E51A}" type="parTrans" cxnId="{FCEF47A7-F6E4-47BB-9925-A791B2595791}">
      <dgm:prSet/>
      <dgm:spPr/>
      <dgm:t>
        <a:bodyPr/>
        <a:lstStyle/>
        <a:p>
          <a:endParaRPr lang="en-TT"/>
        </a:p>
      </dgm:t>
    </dgm:pt>
    <dgm:pt modelId="{87B8F407-4A4C-4429-BFA6-69D814744D1C}" type="sibTrans" cxnId="{FCEF47A7-F6E4-47BB-9925-A791B2595791}">
      <dgm:prSet/>
      <dgm:spPr/>
      <dgm:t>
        <a:bodyPr/>
        <a:lstStyle/>
        <a:p>
          <a:endParaRPr lang="en-TT"/>
        </a:p>
      </dgm:t>
    </dgm:pt>
    <dgm:pt modelId="{1511BE9B-4E02-418B-8415-5D900E3FFEEA}" type="pres">
      <dgm:prSet presAssocID="{FDE31075-0BD1-48B4-847A-300D9107C089}" presName="Name0" presStyleCnt="0">
        <dgm:presLayoutVars>
          <dgm:dir/>
          <dgm:resizeHandles val="exact"/>
        </dgm:presLayoutVars>
      </dgm:prSet>
      <dgm:spPr/>
    </dgm:pt>
    <dgm:pt modelId="{67DF3395-4E26-4385-9E38-BE0D26C61A5F}" type="pres">
      <dgm:prSet presAssocID="{FDE31075-0BD1-48B4-847A-300D9107C089}" presName="cycle" presStyleCnt="0"/>
      <dgm:spPr/>
    </dgm:pt>
    <dgm:pt modelId="{220F62D4-5B3B-47C3-925B-0180BD94C804}" type="pres">
      <dgm:prSet presAssocID="{7CB9D81B-7A78-4C21-A1D5-1608701D3C4A}" presName="nodeFirstNode" presStyleLbl="node1" presStyleIdx="0" presStyleCnt="6" custScaleX="129366">
        <dgm:presLayoutVars>
          <dgm:bulletEnabled val="1"/>
        </dgm:presLayoutVars>
      </dgm:prSet>
      <dgm:spPr/>
    </dgm:pt>
    <dgm:pt modelId="{50C70FA2-2538-4223-85C1-653DE8EC8552}" type="pres">
      <dgm:prSet presAssocID="{B4878935-8974-4429-8362-15FC54558A53}" presName="sibTransFirstNode" presStyleLbl="bgShp" presStyleIdx="0" presStyleCnt="1"/>
      <dgm:spPr/>
    </dgm:pt>
    <dgm:pt modelId="{B73567E5-572A-4C92-90C1-0103F10D4464}" type="pres">
      <dgm:prSet presAssocID="{808F4B9B-4972-4541-A132-754238CC0D12}" presName="nodeFollowingNodes" presStyleLbl="node1" presStyleIdx="1" presStyleCnt="6">
        <dgm:presLayoutVars>
          <dgm:bulletEnabled val="1"/>
        </dgm:presLayoutVars>
      </dgm:prSet>
      <dgm:spPr/>
    </dgm:pt>
    <dgm:pt modelId="{7FF77092-866A-44E0-B353-3CF11D170F32}" type="pres">
      <dgm:prSet presAssocID="{F4BD42C2-5B9D-4A81-AC18-81E088B7E45B}" presName="nodeFollowingNodes" presStyleLbl="node1" presStyleIdx="2" presStyleCnt="6">
        <dgm:presLayoutVars>
          <dgm:bulletEnabled val="1"/>
        </dgm:presLayoutVars>
      </dgm:prSet>
      <dgm:spPr/>
    </dgm:pt>
    <dgm:pt modelId="{1245CBDB-A089-4CB3-BB01-F6339DA3EC20}" type="pres">
      <dgm:prSet presAssocID="{C50F058E-186E-4515-9270-7AB77E73944A}" presName="nodeFollowingNodes" presStyleLbl="node1" presStyleIdx="3" presStyleCnt="6">
        <dgm:presLayoutVars>
          <dgm:bulletEnabled val="1"/>
        </dgm:presLayoutVars>
      </dgm:prSet>
      <dgm:spPr/>
    </dgm:pt>
    <dgm:pt modelId="{685D4F1A-9A2F-41E8-A198-687DC6A73144}" type="pres">
      <dgm:prSet presAssocID="{D7F50908-5C15-44E7-924B-18933E0887E0}" presName="nodeFollowingNodes" presStyleLbl="node1" presStyleIdx="4" presStyleCnt="6">
        <dgm:presLayoutVars>
          <dgm:bulletEnabled val="1"/>
        </dgm:presLayoutVars>
      </dgm:prSet>
      <dgm:spPr/>
    </dgm:pt>
    <dgm:pt modelId="{1028D6DA-F028-41FB-8606-CD2A4007D5E7}" type="pres">
      <dgm:prSet presAssocID="{762AA498-0D7E-49C2-AF46-76F21B2C40E1}" presName="nodeFollowingNodes" presStyleLbl="node1" presStyleIdx="5" presStyleCnt="6">
        <dgm:presLayoutVars>
          <dgm:bulletEnabled val="1"/>
        </dgm:presLayoutVars>
      </dgm:prSet>
      <dgm:spPr/>
    </dgm:pt>
  </dgm:ptLst>
  <dgm:cxnLst>
    <dgm:cxn modelId="{8AC94712-B3E7-4117-9C37-E15300E1BD51}" type="presOf" srcId="{F4BD42C2-5B9D-4A81-AC18-81E088B7E45B}" destId="{7FF77092-866A-44E0-B353-3CF11D170F32}" srcOrd="0" destOrd="0" presId="urn:microsoft.com/office/officeart/2005/8/layout/cycle3"/>
    <dgm:cxn modelId="{98C3AF2B-4136-4DF5-A172-8A4E8185BE53}" type="presOf" srcId="{C50F058E-186E-4515-9270-7AB77E73944A}" destId="{1245CBDB-A089-4CB3-BB01-F6339DA3EC20}" srcOrd="0" destOrd="0" presId="urn:microsoft.com/office/officeart/2005/8/layout/cycle3"/>
    <dgm:cxn modelId="{7C2E3D36-75BF-48E0-B8E6-73CFEEFBB5EF}" type="presOf" srcId="{FDE31075-0BD1-48B4-847A-300D9107C089}" destId="{1511BE9B-4E02-418B-8415-5D900E3FFEEA}" srcOrd="0" destOrd="0" presId="urn:microsoft.com/office/officeart/2005/8/layout/cycle3"/>
    <dgm:cxn modelId="{8BAAC23B-06EF-4740-A4CB-74062B5B0FE1}" srcId="{FDE31075-0BD1-48B4-847A-300D9107C089}" destId="{7CB9D81B-7A78-4C21-A1D5-1608701D3C4A}" srcOrd="0" destOrd="0" parTransId="{076252EC-01BD-45AE-AB83-CA803EBFC777}" sibTransId="{B4878935-8974-4429-8362-15FC54558A53}"/>
    <dgm:cxn modelId="{84EFC65E-B476-4C3C-A5B5-0623BFF25C54}" type="presOf" srcId="{808F4B9B-4972-4541-A132-754238CC0D12}" destId="{B73567E5-572A-4C92-90C1-0103F10D4464}" srcOrd="0" destOrd="0" presId="urn:microsoft.com/office/officeart/2005/8/layout/cycle3"/>
    <dgm:cxn modelId="{F8AEF748-F89E-446C-8C8D-7EC2CF731B3D}" srcId="{FDE31075-0BD1-48B4-847A-300D9107C089}" destId="{F4BD42C2-5B9D-4A81-AC18-81E088B7E45B}" srcOrd="2" destOrd="0" parTransId="{7489A2FE-F17D-473E-924F-76A609BF223D}" sibTransId="{43829147-DDDB-486A-B92E-0A02020CE0CF}"/>
    <dgm:cxn modelId="{FB257849-D1B5-4E06-BF4C-19BF0EF67517}" srcId="{FDE31075-0BD1-48B4-847A-300D9107C089}" destId="{D7F50908-5C15-44E7-924B-18933E0887E0}" srcOrd="4" destOrd="0" parTransId="{5C37678E-6B3E-4B46-A382-06C205496E0C}" sibTransId="{6EF747C7-FF06-40C8-A6C8-2186FE4759C0}"/>
    <dgm:cxn modelId="{129FAD7B-A950-40DD-A144-A55CA96E0BA8}" type="presOf" srcId="{D7F50908-5C15-44E7-924B-18933E0887E0}" destId="{685D4F1A-9A2F-41E8-A198-687DC6A73144}" srcOrd="0" destOrd="0" presId="urn:microsoft.com/office/officeart/2005/8/layout/cycle3"/>
    <dgm:cxn modelId="{FCEF47A7-F6E4-47BB-9925-A791B2595791}" srcId="{FDE31075-0BD1-48B4-847A-300D9107C089}" destId="{762AA498-0D7E-49C2-AF46-76F21B2C40E1}" srcOrd="5" destOrd="0" parTransId="{BCB80914-7AFC-4B80-9BFD-BA5FF1A7E51A}" sibTransId="{87B8F407-4A4C-4429-BFA6-69D814744D1C}"/>
    <dgm:cxn modelId="{A79F81AE-6947-475F-A5DB-395CDD29062F}" srcId="{FDE31075-0BD1-48B4-847A-300D9107C089}" destId="{C50F058E-186E-4515-9270-7AB77E73944A}" srcOrd="3" destOrd="0" parTransId="{0E0C586D-DAA7-449A-BBF1-70D4C1B97848}" sibTransId="{4918CD4A-3CBC-4BE3-8FC1-8FD25D5B5F9E}"/>
    <dgm:cxn modelId="{A9056EB5-6E75-4886-9C84-2B9B2C6FE128}" type="presOf" srcId="{7CB9D81B-7A78-4C21-A1D5-1608701D3C4A}" destId="{220F62D4-5B3B-47C3-925B-0180BD94C804}" srcOrd="0" destOrd="0" presId="urn:microsoft.com/office/officeart/2005/8/layout/cycle3"/>
    <dgm:cxn modelId="{629E05C3-3EB2-45CB-9089-F1B3CC7958B2}" type="presOf" srcId="{762AA498-0D7E-49C2-AF46-76F21B2C40E1}" destId="{1028D6DA-F028-41FB-8606-CD2A4007D5E7}" srcOrd="0" destOrd="0" presId="urn:microsoft.com/office/officeart/2005/8/layout/cycle3"/>
    <dgm:cxn modelId="{F84B38D4-AE57-4604-88BA-C4E0DF9657A0}" srcId="{FDE31075-0BD1-48B4-847A-300D9107C089}" destId="{808F4B9B-4972-4541-A132-754238CC0D12}" srcOrd="1" destOrd="0" parTransId="{F3B5C7A8-C820-4C1B-837C-995250605749}" sibTransId="{8253B7CF-7B6B-4045-A9D7-8E20689E0A7F}"/>
    <dgm:cxn modelId="{DDEEF5EB-DE75-4578-8991-936B0E62D07A}" type="presOf" srcId="{B4878935-8974-4429-8362-15FC54558A53}" destId="{50C70FA2-2538-4223-85C1-653DE8EC8552}" srcOrd="0" destOrd="0" presId="urn:microsoft.com/office/officeart/2005/8/layout/cycle3"/>
    <dgm:cxn modelId="{7A5240F5-EE82-4836-B0BD-0CFCC74FEAB9}" type="presParOf" srcId="{1511BE9B-4E02-418B-8415-5D900E3FFEEA}" destId="{67DF3395-4E26-4385-9E38-BE0D26C61A5F}" srcOrd="0" destOrd="0" presId="urn:microsoft.com/office/officeart/2005/8/layout/cycle3"/>
    <dgm:cxn modelId="{216AE643-8BA4-4F4E-A382-8092FC40D61D}" type="presParOf" srcId="{67DF3395-4E26-4385-9E38-BE0D26C61A5F}" destId="{220F62D4-5B3B-47C3-925B-0180BD94C804}" srcOrd="0" destOrd="0" presId="urn:microsoft.com/office/officeart/2005/8/layout/cycle3"/>
    <dgm:cxn modelId="{2F6A7128-AF89-409B-BAC1-D3AAB9F48962}" type="presParOf" srcId="{67DF3395-4E26-4385-9E38-BE0D26C61A5F}" destId="{50C70FA2-2538-4223-85C1-653DE8EC8552}" srcOrd="1" destOrd="0" presId="urn:microsoft.com/office/officeart/2005/8/layout/cycle3"/>
    <dgm:cxn modelId="{7022F40F-E9F9-470A-A5BC-2F5F6F815CA1}" type="presParOf" srcId="{67DF3395-4E26-4385-9E38-BE0D26C61A5F}" destId="{B73567E5-572A-4C92-90C1-0103F10D4464}" srcOrd="2" destOrd="0" presId="urn:microsoft.com/office/officeart/2005/8/layout/cycle3"/>
    <dgm:cxn modelId="{2CB7FCAA-3920-4A3A-849F-6A609B4C76F0}" type="presParOf" srcId="{67DF3395-4E26-4385-9E38-BE0D26C61A5F}" destId="{7FF77092-866A-44E0-B353-3CF11D170F32}" srcOrd="3" destOrd="0" presId="urn:microsoft.com/office/officeart/2005/8/layout/cycle3"/>
    <dgm:cxn modelId="{2E11F834-1E65-4CDC-A180-F87FC4D03C09}" type="presParOf" srcId="{67DF3395-4E26-4385-9E38-BE0D26C61A5F}" destId="{1245CBDB-A089-4CB3-BB01-F6339DA3EC20}" srcOrd="4" destOrd="0" presId="urn:microsoft.com/office/officeart/2005/8/layout/cycle3"/>
    <dgm:cxn modelId="{D307AB96-C6C0-4EF0-876B-CCCDB05EE8A9}" type="presParOf" srcId="{67DF3395-4E26-4385-9E38-BE0D26C61A5F}" destId="{685D4F1A-9A2F-41E8-A198-687DC6A73144}" srcOrd="5" destOrd="0" presId="urn:microsoft.com/office/officeart/2005/8/layout/cycle3"/>
    <dgm:cxn modelId="{BAC91F05-C227-4957-AA69-526AC060C905}" type="presParOf" srcId="{67DF3395-4E26-4385-9E38-BE0D26C61A5F}" destId="{1028D6DA-F028-41FB-8606-CD2A4007D5E7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C70FA2-2538-4223-85C1-653DE8EC8552}">
      <dsp:nvSpPr>
        <dsp:cNvPr id="0" name=""/>
        <dsp:cNvSpPr/>
      </dsp:nvSpPr>
      <dsp:spPr>
        <a:xfrm>
          <a:off x="377217" y="-191698"/>
          <a:ext cx="6099491" cy="6099491"/>
        </a:xfrm>
        <a:prstGeom prst="circularArrow">
          <a:avLst>
            <a:gd name="adj1" fmla="val 5274"/>
            <a:gd name="adj2" fmla="val 312630"/>
            <a:gd name="adj3" fmla="val 13719513"/>
            <a:gd name="adj4" fmla="val 17431450"/>
            <a:gd name="adj5" fmla="val 5477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0F62D4-5B3B-47C3-925B-0180BD94C804}">
      <dsp:nvSpPr>
        <dsp:cNvPr id="0" name=""/>
        <dsp:cNvSpPr/>
      </dsp:nvSpPr>
      <dsp:spPr>
        <a:xfrm>
          <a:off x="1944137" y="2420"/>
          <a:ext cx="2965651" cy="11462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TT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Homogenize</a:t>
          </a:r>
        </a:p>
      </dsp:txBody>
      <dsp:txXfrm>
        <a:off x="2000091" y="58374"/>
        <a:ext cx="2853743" cy="1034317"/>
      </dsp:txXfrm>
    </dsp:sp>
    <dsp:sp modelId="{B73567E5-572A-4C92-90C1-0103F10D4464}">
      <dsp:nvSpPr>
        <dsp:cNvPr id="0" name=""/>
        <dsp:cNvSpPr/>
      </dsp:nvSpPr>
      <dsp:spPr>
        <a:xfrm>
          <a:off x="4423664" y="1239639"/>
          <a:ext cx="2292450" cy="11462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TT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Extract with methanol</a:t>
          </a:r>
        </a:p>
      </dsp:txBody>
      <dsp:txXfrm>
        <a:off x="4479618" y="1295593"/>
        <a:ext cx="2180542" cy="1034317"/>
      </dsp:txXfrm>
    </dsp:sp>
    <dsp:sp modelId="{7FF77092-866A-44E0-B353-3CF11D170F32}">
      <dsp:nvSpPr>
        <dsp:cNvPr id="0" name=""/>
        <dsp:cNvSpPr/>
      </dsp:nvSpPr>
      <dsp:spPr>
        <a:xfrm>
          <a:off x="4423664" y="3714078"/>
          <a:ext cx="2292450" cy="11462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TT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Sonicate and Centrifuge</a:t>
          </a:r>
        </a:p>
      </dsp:txBody>
      <dsp:txXfrm>
        <a:off x="4479618" y="3770032"/>
        <a:ext cx="2180542" cy="1034317"/>
      </dsp:txXfrm>
    </dsp:sp>
    <dsp:sp modelId="{1245CBDB-A089-4CB3-BB01-F6339DA3EC20}">
      <dsp:nvSpPr>
        <dsp:cNvPr id="0" name=""/>
        <dsp:cNvSpPr/>
      </dsp:nvSpPr>
      <dsp:spPr>
        <a:xfrm>
          <a:off x="2280737" y="4951298"/>
          <a:ext cx="2292450" cy="11462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TT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Filter</a:t>
          </a:r>
        </a:p>
      </dsp:txBody>
      <dsp:txXfrm>
        <a:off x="2336691" y="5007252"/>
        <a:ext cx="2180542" cy="1034317"/>
      </dsp:txXfrm>
    </dsp:sp>
    <dsp:sp modelId="{685D4F1A-9A2F-41E8-A198-687DC6A73144}">
      <dsp:nvSpPr>
        <dsp:cNvPr id="0" name=""/>
        <dsp:cNvSpPr/>
      </dsp:nvSpPr>
      <dsp:spPr>
        <a:xfrm>
          <a:off x="137810" y="3714078"/>
          <a:ext cx="2292450" cy="11462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TT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Pre-concentrate</a:t>
          </a:r>
        </a:p>
      </dsp:txBody>
      <dsp:txXfrm>
        <a:off x="193764" y="3770032"/>
        <a:ext cx="2180542" cy="1034317"/>
      </dsp:txXfrm>
    </dsp:sp>
    <dsp:sp modelId="{1028D6DA-F028-41FB-8606-CD2A4007D5E7}">
      <dsp:nvSpPr>
        <dsp:cNvPr id="0" name=""/>
        <dsp:cNvSpPr/>
      </dsp:nvSpPr>
      <dsp:spPr>
        <a:xfrm>
          <a:off x="137810" y="1239639"/>
          <a:ext cx="2292450" cy="11462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TT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Analyse using F-19 NMR and GC-MS /MS </a:t>
          </a:r>
        </a:p>
      </dsp:txBody>
      <dsp:txXfrm>
        <a:off x="193764" y="1295593"/>
        <a:ext cx="2180542" cy="1034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74641" y="2843319"/>
            <a:ext cx="20847844" cy="6048587"/>
          </a:xfrm>
        </p:spPr>
        <p:txBody>
          <a:bodyPr anchor="b"/>
          <a:lstStyle>
            <a:lvl1pPr algn="ctr">
              <a:defRPr sz="136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641" y="9125163"/>
            <a:ext cx="20847844" cy="4194597"/>
          </a:xfrm>
        </p:spPr>
        <p:txBody>
          <a:bodyPr/>
          <a:lstStyle>
            <a:lvl1pPr marL="0" indent="0" algn="ctr">
              <a:buNone/>
              <a:defRPr sz="5472"/>
            </a:lvl1pPr>
            <a:lvl2pPr marL="1042370" indent="0" algn="ctr">
              <a:buNone/>
              <a:defRPr sz="4560"/>
            </a:lvl2pPr>
            <a:lvl3pPr marL="2084741" indent="0" algn="ctr">
              <a:buNone/>
              <a:defRPr sz="4104"/>
            </a:lvl3pPr>
            <a:lvl4pPr marL="3127111" indent="0" algn="ctr">
              <a:buNone/>
              <a:defRPr sz="3648"/>
            </a:lvl4pPr>
            <a:lvl5pPr marL="4169481" indent="0" algn="ctr">
              <a:buNone/>
              <a:defRPr sz="3648"/>
            </a:lvl5pPr>
            <a:lvl6pPr marL="5211851" indent="0" algn="ctr">
              <a:buNone/>
              <a:defRPr sz="3648"/>
            </a:lvl6pPr>
            <a:lvl7pPr marL="6254222" indent="0" algn="ctr">
              <a:buNone/>
              <a:defRPr sz="3648"/>
            </a:lvl7pPr>
            <a:lvl8pPr marL="7296592" indent="0" algn="ctr">
              <a:buNone/>
              <a:defRPr sz="3648"/>
            </a:lvl8pPr>
            <a:lvl9pPr marL="8338962" indent="0" algn="ctr">
              <a:buNone/>
              <a:defRPr sz="364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5731-F727-4F4B-8778-82757E42A78C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BC17-C529-4FDB-A756-796E9F1B9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3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5731-F727-4F4B-8778-82757E42A78C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BC17-C529-4FDB-A756-796E9F1B9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12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92318" y="924983"/>
            <a:ext cx="5993755" cy="147233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1052" y="924983"/>
            <a:ext cx="17633801" cy="1472332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5731-F727-4F4B-8778-82757E42A78C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BC17-C529-4FDB-A756-796E9F1B9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70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5731-F727-4F4B-8778-82757E42A78C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BC17-C529-4FDB-A756-796E9F1B9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936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6575" y="4331337"/>
            <a:ext cx="23975020" cy="7226934"/>
          </a:xfrm>
        </p:spPr>
        <p:txBody>
          <a:bodyPr anchor="b"/>
          <a:lstStyle>
            <a:lvl1pPr>
              <a:defRPr sz="136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6575" y="11626641"/>
            <a:ext cx="23975020" cy="3800474"/>
          </a:xfrm>
        </p:spPr>
        <p:txBody>
          <a:bodyPr/>
          <a:lstStyle>
            <a:lvl1pPr marL="0" indent="0">
              <a:buNone/>
              <a:defRPr sz="5472">
                <a:solidFill>
                  <a:schemeClr val="tx1">
                    <a:tint val="75000"/>
                  </a:schemeClr>
                </a:solidFill>
              </a:defRPr>
            </a:lvl1pPr>
            <a:lvl2pPr marL="1042370" indent="0">
              <a:buNone/>
              <a:defRPr sz="4560">
                <a:solidFill>
                  <a:schemeClr val="tx1">
                    <a:tint val="75000"/>
                  </a:schemeClr>
                </a:solidFill>
              </a:defRPr>
            </a:lvl2pPr>
            <a:lvl3pPr marL="2084741" indent="0">
              <a:buNone/>
              <a:defRPr sz="4104">
                <a:solidFill>
                  <a:schemeClr val="tx1">
                    <a:tint val="75000"/>
                  </a:schemeClr>
                </a:solidFill>
              </a:defRPr>
            </a:lvl3pPr>
            <a:lvl4pPr marL="3127111" indent="0">
              <a:buNone/>
              <a:defRPr sz="3648">
                <a:solidFill>
                  <a:schemeClr val="tx1">
                    <a:tint val="75000"/>
                  </a:schemeClr>
                </a:solidFill>
              </a:defRPr>
            </a:lvl4pPr>
            <a:lvl5pPr marL="4169481" indent="0">
              <a:buNone/>
              <a:defRPr sz="3648">
                <a:solidFill>
                  <a:schemeClr val="tx1">
                    <a:tint val="75000"/>
                  </a:schemeClr>
                </a:solidFill>
              </a:defRPr>
            </a:lvl5pPr>
            <a:lvl6pPr marL="5211851" indent="0">
              <a:buNone/>
              <a:defRPr sz="3648">
                <a:solidFill>
                  <a:schemeClr val="tx1">
                    <a:tint val="75000"/>
                  </a:schemeClr>
                </a:solidFill>
              </a:defRPr>
            </a:lvl6pPr>
            <a:lvl7pPr marL="6254222" indent="0">
              <a:buNone/>
              <a:defRPr sz="3648">
                <a:solidFill>
                  <a:schemeClr val="tx1">
                    <a:tint val="75000"/>
                  </a:schemeClr>
                </a:solidFill>
              </a:defRPr>
            </a:lvl7pPr>
            <a:lvl8pPr marL="7296592" indent="0">
              <a:buNone/>
              <a:defRPr sz="3648">
                <a:solidFill>
                  <a:schemeClr val="tx1">
                    <a:tint val="75000"/>
                  </a:schemeClr>
                </a:solidFill>
              </a:defRPr>
            </a:lvl8pPr>
            <a:lvl9pPr marL="8338962" indent="0">
              <a:buNone/>
              <a:defRPr sz="36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5731-F727-4F4B-8778-82757E42A78C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BC17-C529-4FDB-A756-796E9F1B9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39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1052" y="4624916"/>
            <a:ext cx="11813778" cy="110233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72295" y="4624916"/>
            <a:ext cx="11813778" cy="110233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5731-F727-4F4B-8778-82757E42A78C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BC17-C529-4FDB-A756-796E9F1B9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35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673" y="924985"/>
            <a:ext cx="23975020" cy="335809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4674" y="4258946"/>
            <a:ext cx="11759486" cy="2087244"/>
          </a:xfrm>
        </p:spPr>
        <p:txBody>
          <a:bodyPr anchor="b"/>
          <a:lstStyle>
            <a:lvl1pPr marL="0" indent="0">
              <a:buNone/>
              <a:defRPr sz="5472" b="1"/>
            </a:lvl1pPr>
            <a:lvl2pPr marL="1042370" indent="0">
              <a:buNone/>
              <a:defRPr sz="4560" b="1"/>
            </a:lvl2pPr>
            <a:lvl3pPr marL="2084741" indent="0">
              <a:buNone/>
              <a:defRPr sz="4104" b="1"/>
            </a:lvl3pPr>
            <a:lvl4pPr marL="3127111" indent="0">
              <a:buNone/>
              <a:defRPr sz="3648" b="1"/>
            </a:lvl4pPr>
            <a:lvl5pPr marL="4169481" indent="0">
              <a:buNone/>
              <a:defRPr sz="3648" b="1"/>
            </a:lvl5pPr>
            <a:lvl6pPr marL="5211851" indent="0">
              <a:buNone/>
              <a:defRPr sz="3648" b="1"/>
            </a:lvl6pPr>
            <a:lvl7pPr marL="6254222" indent="0">
              <a:buNone/>
              <a:defRPr sz="3648" b="1"/>
            </a:lvl7pPr>
            <a:lvl8pPr marL="7296592" indent="0">
              <a:buNone/>
              <a:defRPr sz="3648" b="1"/>
            </a:lvl8pPr>
            <a:lvl9pPr marL="8338962" indent="0">
              <a:buNone/>
              <a:defRPr sz="364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4674" y="6346190"/>
            <a:ext cx="11759486" cy="93342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072294" y="4258946"/>
            <a:ext cx="11817399" cy="2087244"/>
          </a:xfrm>
        </p:spPr>
        <p:txBody>
          <a:bodyPr anchor="b"/>
          <a:lstStyle>
            <a:lvl1pPr marL="0" indent="0">
              <a:buNone/>
              <a:defRPr sz="5472" b="1"/>
            </a:lvl1pPr>
            <a:lvl2pPr marL="1042370" indent="0">
              <a:buNone/>
              <a:defRPr sz="4560" b="1"/>
            </a:lvl2pPr>
            <a:lvl3pPr marL="2084741" indent="0">
              <a:buNone/>
              <a:defRPr sz="4104" b="1"/>
            </a:lvl3pPr>
            <a:lvl4pPr marL="3127111" indent="0">
              <a:buNone/>
              <a:defRPr sz="3648" b="1"/>
            </a:lvl4pPr>
            <a:lvl5pPr marL="4169481" indent="0">
              <a:buNone/>
              <a:defRPr sz="3648" b="1"/>
            </a:lvl5pPr>
            <a:lvl6pPr marL="5211851" indent="0">
              <a:buNone/>
              <a:defRPr sz="3648" b="1"/>
            </a:lvl6pPr>
            <a:lvl7pPr marL="6254222" indent="0">
              <a:buNone/>
              <a:defRPr sz="3648" b="1"/>
            </a:lvl7pPr>
            <a:lvl8pPr marL="7296592" indent="0">
              <a:buNone/>
              <a:defRPr sz="3648" b="1"/>
            </a:lvl8pPr>
            <a:lvl9pPr marL="8338962" indent="0">
              <a:buNone/>
              <a:defRPr sz="364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072294" y="6346190"/>
            <a:ext cx="11817399" cy="93342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5731-F727-4F4B-8778-82757E42A78C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BC17-C529-4FDB-A756-796E9F1B9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59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5731-F727-4F4B-8778-82757E42A78C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BC17-C529-4FDB-A756-796E9F1B9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30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5731-F727-4F4B-8778-82757E42A78C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BC17-C529-4FDB-A756-796E9F1B9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760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674" y="1158240"/>
            <a:ext cx="8965296" cy="4053840"/>
          </a:xfrm>
        </p:spPr>
        <p:txBody>
          <a:bodyPr anchor="b"/>
          <a:lstStyle>
            <a:lvl1pPr>
              <a:defRPr sz="72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7398" y="2501478"/>
            <a:ext cx="14072295" cy="12346517"/>
          </a:xfrm>
        </p:spPr>
        <p:txBody>
          <a:bodyPr/>
          <a:lstStyle>
            <a:lvl1pPr>
              <a:defRPr sz="7296"/>
            </a:lvl1pPr>
            <a:lvl2pPr>
              <a:defRPr sz="6384"/>
            </a:lvl2pPr>
            <a:lvl3pPr>
              <a:defRPr sz="5472"/>
            </a:lvl3pPr>
            <a:lvl4pPr>
              <a:defRPr sz="4560"/>
            </a:lvl4pPr>
            <a:lvl5pPr>
              <a:defRPr sz="4560"/>
            </a:lvl5pPr>
            <a:lvl6pPr>
              <a:defRPr sz="4560"/>
            </a:lvl6pPr>
            <a:lvl7pPr>
              <a:defRPr sz="4560"/>
            </a:lvl7pPr>
            <a:lvl8pPr>
              <a:defRPr sz="4560"/>
            </a:lvl8pPr>
            <a:lvl9pPr>
              <a:defRPr sz="456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4674" y="5212080"/>
            <a:ext cx="8965296" cy="9656023"/>
          </a:xfrm>
        </p:spPr>
        <p:txBody>
          <a:bodyPr/>
          <a:lstStyle>
            <a:lvl1pPr marL="0" indent="0">
              <a:buNone/>
              <a:defRPr sz="3648"/>
            </a:lvl1pPr>
            <a:lvl2pPr marL="1042370" indent="0">
              <a:buNone/>
              <a:defRPr sz="3192"/>
            </a:lvl2pPr>
            <a:lvl3pPr marL="2084741" indent="0">
              <a:buNone/>
              <a:defRPr sz="2736"/>
            </a:lvl3pPr>
            <a:lvl4pPr marL="3127111" indent="0">
              <a:buNone/>
              <a:defRPr sz="2280"/>
            </a:lvl4pPr>
            <a:lvl5pPr marL="4169481" indent="0">
              <a:buNone/>
              <a:defRPr sz="2280"/>
            </a:lvl5pPr>
            <a:lvl6pPr marL="5211851" indent="0">
              <a:buNone/>
              <a:defRPr sz="2280"/>
            </a:lvl6pPr>
            <a:lvl7pPr marL="6254222" indent="0">
              <a:buNone/>
              <a:defRPr sz="2280"/>
            </a:lvl7pPr>
            <a:lvl8pPr marL="7296592" indent="0">
              <a:buNone/>
              <a:defRPr sz="2280"/>
            </a:lvl8pPr>
            <a:lvl9pPr marL="8338962" indent="0">
              <a:buNone/>
              <a:defRPr sz="2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5731-F727-4F4B-8778-82757E42A78C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BC17-C529-4FDB-A756-796E9F1B9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62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674" y="1158240"/>
            <a:ext cx="8965296" cy="4053840"/>
          </a:xfrm>
        </p:spPr>
        <p:txBody>
          <a:bodyPr anchor="b"/>
          <a:lstStyle>
            <a:lvl1pPr>
              <a:defRPr sz="72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17398" y="2501478"/>
            <a:ext cx="14072295" cy="12346517"/>
          </a:xfrm>
        </p:spPr>
        <p:txBody>
          <a:bodyPr anchor="t"/>
          <a:lstStyle>
            <a:lvl1pPr marL="0" indent="0">
              <a:buNone/>
              <a:defRPr sz="7296"/>
            </a:lvl1pPr>
            <a:lvl2pPr marL="1042370" indent="0">
              <a:buNone/>
              <a:defRPr sz="6384"/>
            </a:lvl2pPr>
            <a:lvl3pPr marL="2084741" indent="0">
              <a:buNone/>
              <a:defRPr sz="5472"/>
            </a:lvl3pPr>
            <a:lvl4pPr marL="3127111" indent="0">
              <a:buNone/>
              <a:defRPr sz="4560"/>
            </a:lvl4pPr>
            <a:lvl5pPr marL="4169481" indent="0">
              <a:buNone/>
              <a:defRPr sz="4560"/>
            </a:lvl5pPr>
            <a:lvl6pPr marL="5211851" indent="0">
              <a:buNone/>
              <a:defRPr sz="4560"/>
            </a:lvl6pPr>
            <a:lvl7pPr marL="6254222" indent="0">
              <a:buNone/>
              <a:defRPr sz="4560"/>
            </a:lvl7pPr>
            <a:lvl8pPr marL="7296592" indent="0">
              <a:buNone/>
              <a:defRPr sz="4560"/>
            </a:lvl8pPr>
            <a:lvl9pPr marL="8338962" indent="0">
              <a:buNone/>
              <a:defRPr sz="456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4674" y="5212080"/>
            <a:ext cx="8965296" cy="9656023"/>
          </a:xfrm>
        </p:spPr>
        <p:txBody>
          <a:bodyPr/>
          <a:lstStyle>
            <a:lvl1pPr marL="0" indent="0">
              <a:buNone/>
              <a:defRPr sz="3648"/>
            </a:lvl1pPr>
            <a:lvl2pPr marL="1042370" indent="0">
              <a:buNone/>
              <a:defRPr sz="3192"/>
            </a:lvl2pPr>
            <a:lvl3pPr marL="2084741" indent="0">
              <a:buNone/>
              <a:defRPr sz="2736"/>
            </a:lvl3pPr>
            <a:lvl4pPr marL="3127111" indent="0">
              <a:buNone/>
              <a:defRPr sz="2280"/>
            </a:lvl4pPr>
            <a:lvl5pPr marL="4169481" indent="0">
              <a:buNone/>
              <a:defRPr sz="2280"/>
            </a:lvl5pPr>
            <a:lvl6pPr marL="5211851" indent="0">
              <a:buNone/>
              <a:defRPr sz="2280"/>
            </a:lvl6pPr>
            <a:lvl7pPr marL="6254222" indent="0">
              <a:buNone/>
              <a:defRPr sz="2280"/>
            </a:lvl7pPr>
            <a:lvl8pPr marL="7296592" indent="0">
              <a:buNone/>
              <a:defRPr sz="2280"/>
            </a:lvl8pPr>
            <a:lvl9pPr marL="8338962" indent="0">
              <a:buNone/>
              <a:defRPr sz="2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5731-F727-4F4B-8778-82757E42A78C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BC17-C529-4FDB-A756-796E9F1B9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42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11053" y="924985"/>
            <a:ext cx="23975020" cy="3358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1053" y="4624916"/>
            <a:ext cx="23975020" cy="11023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11052" y="16102755"/>
            <a:ext cx="6254353" cy="9249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45731-F727-4F4B-8778-82757E42A78C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07798" y="16102755"/>
            <a:ext cx="9381530" cy="9249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31720" y="16102755"/>
            <a:ext cx="6254353" cy="9249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3BC17-C529-4FDB-A756-796E9F1B9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01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84741" rtl="0" eaLnBrk="1" latinLnBrk="0" hangingPunct="1">
        <a:lnSpc>
          <a:spcPct val="90000"/>
        </a:lnSpc>
        <a:spcBef>
          <a:spcPct val="0"/>
        </a:spcBef>
        <a:buNone/>
        <a:defRPr sz="100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185" indent="-521185" algn="l" defTabSz="2084741" rtl="0" eaLnBrk="1" latinLnBrk="0" hangingPunct="1">
        <a:lnSpc>
          <a:spcPct val="90000"/>
        </a:lnSpc>
        <a:spcBef>
          <a:spcPts val="2280"/>
        </a:spcBef>
        <a:buFont typeface="Arial" panose="020B0604020202020204" pitchFamily="34" charset="0"/>
        <a:buChar char="•"/>
        <a:defRPr sz="6384" kern="1200">
          <a:solidFill>
            <a:schemeClr val="tx1"/>
          </a:solidFill>
          <a:latin typeface="+mn-lt"/>
          <a:ea typeface="+mn-ea"/>
          <a:cs typeface="+mn-cs"/>
        </a:defRPr>
      </a:lvl1pPr>
      <a:lvl2pPr marL="1563555" indent="-521185" algn="l" defTabSz="2084741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5472" kern="1200">
          <a:solidFill>
            <a:schemeClr val="tx1"/>
          </a:solidFill>
          <a:latin typeface="+mn-lt"/>
          <a:ea typeface="+mn-ea"/>
          <a:cs typeface="+mn-cs"/>
        </a:defRPr>
      </a:lvl2pPr>
      <a:lvl3pPr marL="2605926" indent="-521185" algn="l" defTabSz="2084741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560" kern="1200">
          <a:solidFill>
            <a:schemeClr val="tx1"/>
          </a:solidFill>
          <a:latin typeface="+mn-lt"/>
          <a:ea typeface="+mn-ea"/>
          <a:cs typeface="+mn-cs"/>
        </a:defRPr>
      </a:lvl3pPr>
      <a:lvl4pPr marL="3648296" indent="-521185" algn="l" defTabSz="2084741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4" kern="1200">
          <a:solidFill>
            <a:schemeClr val="tx1"/>
          </a:solidFill>
          <a:latin typeface="+mn-lt"/>
          <a:ea typeface="+mn-ea"/>
          <a:cs typeface="+mn-cs"/>
        </a:defRPr>
      </a:lvl4pPr>
      <a:lvl5pPr marL="4690666" indent="-521185" algn="l" defTabSz="2084741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4" kern="1200">
          <a:solidFill>
            <a:schemeClr val="tx1"/>
          </a:solidFill>
          <a:latin typeface="+mn-lt"/>
          <a:ea typeface="+mn-ea"/>
          <a:cs typeface="+mn-cs"/>
        </a:defRPr>
      </a:lvl5pPr>
      <a:lvl6pPr marL="5733037" indent="-521185" algn="l" defTabSz="2084741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4" kern="1200">
          <a:solidFill>
            <a:schemeClr val="tx1"/>
          </a:solidFill>
          <a:latin typeface="+mn-lt"/>
          <a:ea typeface="+mn-ea"/>
          <a:cs typeface="+mn-cs"/>
        </a:defRPr>
      </a:lvl6pPr>
      <a:lvl7pPr marL="6775407" indent="-521185" algn="l" defTabSz="2084741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4" kern="1200">
          <a:solidFill>
            <a:schemeClr val="tx1"/>
          </a:solidFill>
          <a:latin typeface="+mn-lt"/>
          <a:ea typeface="+mn-ea"/>
          <a:cs typeface="+mn-cs"/>
        </a:defRPr>
      </a:lvl7pPr>
      <a:lvl8pPr marL="7817777" indent="-521185" algn="l" defTabSz="2084741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4" kern="1200">
          <a:solidFill>
            <a:schemeClr val="tx1"/>
          </a:solidFill>
          <a:latin typeface="+mn-lt"/>
          <a:ea typeface="+mn-ea"/>
          <a:cs typeface="+mn-cs"/>
        </a:defRPr>
      </a:lvl8pPr>
      <a:lvl9pPr marL="8860147" indent="-521185" algn="l" defTabSz="2084741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4741" rtl="0" eaLnBrk="1" latinLnBrk="0" hangingPunct="1">
        <a:defRPr sz="4104" kern="1200">
          <a:solidFill>
            <a:schemeClr val="tx1"/>
          </a:solidFill>
          <a:latin typeface="+mn-lt"/>
          <a:ea typeface="+mn-ea"/>
          <a:cs typeface="+mn-cs"/>
        </a:defRPr>
      </a:lvl1pPr>
      <a:lvl2pPr marL="1042370" algn="l" defTabSz="2084741" rtl="0" eaLnBrk="1" latinLnBrk="0" hangingPunct="1">
        <a:defRPr sz="4104" kern="1200">
          <a:solidFill>
            <a:schemeClr val="tx1"/>
          </a:solidFill>
          <a:latin typeface="+mn-lt"/>
          <a:ea typeface="+mn-ea"/>
          <a:cs typeface="+mn-cs"/>
        </a:defRPr>
      </a:lvl2pPr>
      <a:lvl3pPr marL="2084741" algn="l" defTabSz="2084741" rtl="0" eaLnBrk="1" latinLnBrk="0" hangingPunct="1">
        <a:defRPr sz="4104" kern="1200">
          <a:solidFill>
            <a:schemeClr val="tx1"/>
          </a:solidFill>
          <a:latin typeface="+mn-lt"/>
          <a:ea typeface="+mn-ea"/>
          <a:cs typeface="+mn-cs"/>
        </a:defRPr>
      </a:lvl3pPr>
      <a:lvl4pPr marL="3127111" algn="l" defTabSz="2084741" rtl="0" eaLnBrk="1" latinLnBrk="0" hangingPunct="1">
        <a:defRPr sz="4104" kern="1200">
          <a:solidFill>
            <a:schemeClr val="tx1"/>
          </a:solidFill>
          <a:latin typeface="+mn-lt"/>
          <a:ea typeface="+mn-ea"/>
          <a:cs typeface="+mn-cs"/>
        </a:defRPr>
      </a:lvl4pPr>
      <a:lvl5pPr marL="4169481" algn="l" defTabSz="2084741" rtl="0" eaLnBrk="1" latinLnBrk="0" hangingPunct="1">
        <a:defRPr sz="4104" kern="1200">
          <a:solidFill>
            <a:schemeClr val="tx1"/>
          </a:solidFill>
          <a:latin typeface="+mn-lt"/>
          <a:ea typeface="+mn-ea"/>
          <a:cs typeface="+mn-cs"/>
        </a:defRPr>
      </a:lvl5pPr>
      <a:lvl6pPr marL="5211851" algn="l" defTabSz="2084741" rtl="0" eaLnBrk="1" latinLnBrk="0" hangingPunct="1">
        <a:defRPr sz="4104" kern="1200">
          <a:solidFill>
            <a:schemeClr val="tx1"/>
          </a:solidFill>
          <a:latin typeface="+mn-lt"/>
          <a:ea typeface="+mn-ea"/>
          <a:cs typeface="+mn-cs"/>
        </a:defRPr>
      </a:lvl6pPr>
      <a:lvl7pPr marL="6254222" algn="l" defTabSz="2084741" rtl="0" eaLnBrk="1" latinLnBrk="0" hangingPunct="1">
        <a:defRPr sz="4104" kern="1200">
          <a:solidFill>
            <a:schemeClr val="tx1"/>
          </a:solidFill>
          <a:latin typeface="+mn-lt"/>
          <a:ea typeface="+mn-ea"/>
          <a:cs typeface="+mn-cs"/>
        </a:defRPr>
      </a:lvl7pPr>
      <a:lvl8pPr marL="7296592" algn="l" defTabSz="2084741" rtl="0" eaLnBrk="1" latinLnBrk="0" hangingPunct="1">
        <a:defRPr sz="4104" kern="1200">
          <a:solidFill>
            <a:schemeClr val="tx1"/>
          </a:solidFill>
          <a:latin typeface="+mn-lt"/>
          <a:ea typeface="+mn-ea"/>
          <a:cs typeface="+mn-cs"/>
        </a:defRPr>
      </a:lvl8pPr>
      <a:lvl9pPr marL="8338962" algn="l" defTabSz="2084741" rtl="0" eaLnBrk="1" latinLnBrk="0" hangingPunct="1">
        <a:defRPr sz="41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26" Type="http://schemas.openxmlformats.org/officeDocument/2006/relationships/diagramColors" Target="../diagrams/colors1.xml"/><Relationship Id="rId3" Type="http://schemas.microsoft.com/office/2007/relationships/hdphoto" Target="../media/hdphoto1.wdp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5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24" Type="http://schemas.openxmlformats.org/officeDocument/2006/relationships/diagramLayout" Target="../diagrams/layout1.xml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diagramData" Target="../diagrams/data1.xml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Relationship Id="rId27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481" y="224549"/>
            <a:ext cx="27125481" cy="35394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Assessment Of Per-and Polyfluoroalkyl Substances (PFAS) In Food Packaging Manufactured And Retailed In Trinidad And Tobago</a:t>
            </a:r>
          </a:p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Shelinie Albert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the West Indies St. Augustine Campus, St. Augustine, Trinidad and Tobago</a:t>
            </a: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4172" y="3497494"/>
            <a:ext cx="27125481" cy="1216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465147" y="1050348"/>
            <a:ext cx="3327976" cy="23578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76791" y="4220280"/>
            <a:ext cx="9896481" cy="12387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60481" y="4504629"/>
            <a:ext cx="9912790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2672" y="5108524"/>
                <a:ext cx="8769927" cy="5366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Per- and polyfluoroalkyl substances (PFAS) are a diverse group of synthetic compounds widely used for their dual hydrophobic and lipophobic properties.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They are inherently persistent, and many are mobile, bioaccumulative, and toxic to both humans and environment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TT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</m:e>
                      <m:sup>
                        <m:r>
                          <a:rPr lang="en-TT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One of the main sources of exposure to these contaminants is via consumption particularly from food contact materials (FCM)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72" y="5108524"/>
                <a:ext cx="8769927" cy="5366982"/>
              </a:xfrm>
              <a:prstGeom prst="rect">
                <a:avLst/>
              </a:prstGeom>
              <a:blipFill>
                <a:blip r:embed="rId4"/>
                <a:stretch>
                  <a:fillRect l="-1252" t="-1136" r="-487"/>
                </a:stretch>
              </a:blipFill>
            </p:spPr>
            <p:txBody>
              <a:bodyPr/>
              <a:lstStyle/>
              <a:p>
                <a:r>
                  <a:rPr lang="en-T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0520977" y="10968667"/>
            <a:ext cx="9896479" cy="56393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/>
              <a:t>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88394" y="4234017"/>
            <a:ext cx="9896480" cy="65236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0593264" y="5245866"/>
            <a:ext cx="943620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T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limited data and research undertaken in the Caribbean that addresses PFAS in food packaging</a:t>
            </a:r>
          </a:p>
          <a:p>
            <a:endParaRPr lang="en-T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T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of particular interest as there have not been any regulatory standards adopted in Trinidad and Tobago yet that prohibits the use of single-use products containing these “forever chemicals”. </a:t>
            </a:r>
          </a:p>
          <a:p>
            <a:endParaRPr lang="en-T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T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analysis techniques for the monitoring and identification of PFAS are essential to support studies of their environmental fate and transport, as well as to promote environmental regulation and remediation.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0553559" y="11077709"/>
            <a:ext cx="9831315" cy="5930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OF GREEN CHEMISTRY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669694" y="11853630"/>
            <a:ext cx="97151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identifying and isolating selective PFAS, aids in the prevention of pollution by reducing the production and use at its source and promoting safer alternatives in food packaging.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Furthermore, it reduces the production of potential harmful by-products that may form as they do not disintegrate in the environment and can exist for extensive periods of time  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  <p:pic>
        <p:nvPicPr>
          <p:cNvPr id="26" name="Graphic 25" descr="Production with solid fill">
            <a:extLst>
              <a:ext uri="{FF2B5EF4-FFF2-40B4-BE49-F238E27FC236}">
                <a16:creationId xmlns:a16="http://schemas.microsoft.com/office/drawing/2014/main" id="{51AC6876-87B6-4171-0C84-AAE48D44D4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042179" y="9914870"/>
            <a:ext cx="1508015" cy="1508015"/>
          </a:xfrm>
          <a:prstGeom prst="rect">
            <a:avLst/>
          </a:prstGeom>
        </p:spPr>
      </p:pic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84DF8CC-FEF3-470F-8D35-876C508521C0}"/>
              </a:ext>
            </a:extLst>
          </p:cNvPr>
          <p:cNvCxnSpPr/>
          <p:nvPr/>
        </p:nvCxnSpPr>
        <p:spPr>
          <a:xfrm>
            <a:off x="4699591" y="11422885"/>
            <a:ext cx="0" cy="861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9" name="Graphic 38" descr="Takeaway with solid fill">
            <a:extLst>
              <a:ext uri="{FF2B5EF4-FFF2-40B4-BE49-F238E27FC236}">
                <a16:creationId xmlns:a16="http://schemas.microsoft.com/office/drawing/2014/main" id="{0C460FC5-56C2-757C-0111-F4BBA8D1B3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738689" y="12037534"/>
            <a:ext cx="914400" cy="914400"/>
          </a:xfrm>
          <a:prstGeom prst="rect">
            <a:avLst/>
          </a:prstGeom>
        </p:spPr>
      </p:pic>
      <p:pic>
        <p:nvPicPr>
          <p:cNvPr id="41" name="Graphic 40" descr="Bento Box with solid fill">
            <a:extLst>
              <a:ext uri="{FF2B5EF4-FFF2-40B4-BE49-F238E27FC236}">
                <a16:creationId xmlns:a16="http://schemas.microsoft.com/office/drawing/2014/main" id="{51C7EA12-D2ED-715C-1C40-02E9C2EBEFD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73573" y="12142899"/>
            <a:ext cx="914400" cy="914400"/>
          </a:xfrm>
          <a:prstGeom prst="rect">
            <a:avLst/>
          </a:prstGeom>
        </p:spPr>
      </p:pic>
      <p:pic>
        <p:nvPicPr>
          <p:cNvPr id="43" name="Graphic 42" descr="Latte Cup outline">
            <a:extLst>
              <a:ext uri="{FF2B5EF4-FFF2-40B4-BE49-F238E27FC236}">
                <a16:creationId xmlns:a16="http://schemas.microsoft.com/office/drawing/2014/main" id="{2C4AD964-2DB1-AD4F-0EF5-E6FE0E5EB00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242267" y="12181046"/>
            <a:ext cx="914400" cy="914400"/>
          </a:xfrm>
          <a:prstGeom prst="rect">
            <a:avLst/>
          </a:prstGeom>
        </p:spPr>
      </p:pic>
      <p:pic>
        <p:nvPicPr>
          <p:cNvPr id="45" name="Graphic 44" descr="Garbage with solid fill">
            <a:extLst>
              <a:ext uri="{FF2B5EF4-FFF2-40B4-BE49-F238E27FC236}">
                <a16:creationId xmlns:a16="http://schemas.microsoft.com/office/drawing/2014/main" id="{A7E404F4-ED17-51A7-899C-B82FA8D4BAA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014942" y="12112480"/>
            <a:ext cx="914400" cy="914400"/>
          </a:xfrm>
          <a:prstGeom prst="rect">
            <a:avLst/>
          </a:prstGeom>
        </p:spPr>
      </p:pic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F967932-929C-D7E3-FFAC-3578B92F4CAB}"/>
              </a:ext>
            </a:extLst>
          </p:cNvPr>
          <p:cNvCxnSpPr/>
          <p:nvPr/>
        </p:nvCxnSpPr>
        <p:spPr>
          <a:xfrm flipH="1">
            <a:off x="2980194" y="12600099"/>
            <a:ext cx="12620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3EF8F16-AFF5-827C-E3C5-42EE5B6504DD}"/>
              </a:ext>
            </a:extLst>
          </p:cNvPr>
          <p:cNvCxnSpPr/>
          <p:nvPr/>
        </p:nvCxnSpPr>
        <p:spPr>
          <a:xfrm>
            <a:off x="6448486" y="12615676"/>
            <a:ext cx="1607206" cy="22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5" name="Graphic 54" descr="Pasta with solid fill">
            <a:extLst>
              <a:ext uri="{FF2B5EF4-FFF2-40B4-BE49-F238E27FC236}">
                <a16:creationId xmlns:a16="http://schemas.microsoft.com/office/drawing/2014/main" id="{B9AAF0CE-C30C-D7C8-DEB7-C059E6FA8B5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337738" y="11987893"/>
            <a:ext cx="914400" cy="914400"/>
          </a:xfrm>
          <a:prstGeom prst="rect">
            <a:avLst/>
          </a:prstGeom>
        </p:spPr>
      </p:pic>
      <p:pic>
        <p:nvPicPr>
          <p:cNvPr id="57" name="Graphic 56" descr="Deciduous tree with solid fill">
            <a:extLst>
              <a:ext uri="{FF2B5EF4-FFF2-40B4-BE49-F238E27FC236}">
                <a16:creationId xmlns:a16="http://schemas.microsoft.com/office/drawing/2014/main" id="{C694A94E-4E30-F125-E0C0-CEA915B5716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765101" y="13948615"/>
            <a:ext cx="914400" cy="914400"/>
          </a:xfrm>
          <a:prstGeom prst="rect">
            <a:avLst/>
          </a:prstGeom>
        </p:spPr>
      </p:pic>
      <p:pic>
        <p:nvPicPr>
          <p:cNvPr id="59" name="Graphic 58" descr="Crops with solid fill">
            <a:extLst>
              <a:ext uri="{FF2B5EF4-FFF2-40B4-BE49-F238E27FC236}">
                <a16:creationId xmlns:a16="http://schemas.microsoft.com/office/drawing/2014/main" id="{48CB9A7B-BF35-4A89-BDA9-CA8FFFC474C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985155" y="13913171"/>
            <a:ext cx="914400" cy="914400"/>
          </a:xfrm>
          <a:prstGeom prst="rect">
            <a:avLst/>
          </a:prstGeom>
        </p:spPr>
      </p:pic>
      <p:pic>
        <p:nvPicPr>
          <p:cNvPr id="61" name="Graphic 60" descr="Group with solid fill">
            <a:extLst>
              <a:ext uri="{FF2B5EF4-FFF2-40B4-BE49-F238E27FC236}">
                <a16:creationId xmlns:a16="http://schemas.microsoft.com/office/drawing/2014/main" id="{57E86F03-ECBB-912A-3D36-110383FB257B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8184657" y="14051532"/>
            <a:ext cx="914400" cy="914400"/>
          </a:xfrm>
          <a:prstGeom prst="rect">
            <a:avLst/>
          </a:prstGeom>
        </p:spPr>
      </p:pic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1B480A5-2181-A052-B509-FC021D6236C1}"/>
              </a:ext>
            </a:extLst>
          </p:cNvPr>
          <p:cNvCxnSpPr/>
          <p:nvPr/>
        </p:nvCxnSpPr>
        <p:spPr>
          <a:xfrm>
            <a:off x="8695019" y="13173614"/>
            <a:ext cx="0" cy="959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1A37B6D5-FB31-C308-9E7C-E3E27AA81D21}"/>
              </a:ext>
            </a:extLst>
          </p:cNvPr>
          <p:cNvCxnSpPr/>
          <p:nvPr/>
        </p:nvCxnSpPr>
        <p:spPr>
          <a:xfrm>
            <a:off x="2731834" y="14510485"/>
            <a:ext cx="20643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D4BFD030-B5C6-20F1-BE49-A1EAFB8391E8}"/>
              </a:ext>
            </a:extLst>
          </p:cNvPr>
          <p:cNvCxnSpPr/>
          <p:nvPr/>
        </p:nvCxnSpPr>
        <p:spPr>
          <a:xfrm>
            <a:off x="2472142" y="13118016"/>
            <a:ext cx="0" cy="795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964DBB01-C635-118F-F5C4-AD57492EBE2D}"/>
              </a:ext>
            </a:extLst>
          </p:cNvPr>
          <p:cNvCxnSpPr/>
          <p:nvPr/>
        </p:nvCxnSpPr>
        <p:spPr>
          <a:xfrm>
            <a:off x="6066277" y="14442520"/>
            <a:ext cx="19088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DA998DB4-BD55-E281-8E7A-931C5A2FD90D}"/>
              </a:ext>
            </a:extLst>
          </p:cNvPr>
          <p:cNvCxnSpPr/>
          <p:nvPr/>
        </p:nvCxnSpPr>
        <p:spPr>
          <a:xfrm flipH="1">
            <a:off x="1275907" y="10668877"/>
            <a:ext cx="27662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BB8D29F6-8EA8-F948-E126-B6F66924CE46}"/>
              </a:ext>
            </a:extLst>
          </p:cNvPr>
          <p:cNvCxnSpPr/>
          <p:nvPr/>
        </p:nvCxnSpPr>
        <p:spPr>
          <a:xfrm>
            <a:off x="1275907" y="10668877"/>
            <a:ext cx="0" cy="38398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01D53A6D-8CD6-1128-41A8-466AE7AA5D94}"/>
              </a:ext>
            </a:extLst>
          </p:cNvPr>
          <p:cNvCxnSpPr/>
          <p:nvPr/>
        </p:nvCxnSpPr>
        <p:spPr>
          <a:xfrm>
            <a:off x="1275907" y="14512238"/>
            <a:ext cx="4891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1AE211E7-9D85-F069-CB56-DF46E0874732}"/>
              </a:ext>
            </a:extLst>
          </p:cNvPr>
          <p:cNvCxnSpPr/>
          <p:nvPr/>
        </p:nvCxnSpPr>
        <p:spPr>
          <a:xfrm>
            <a:off x="2351962" y="10668877"/>
            <a:ext cx="0" cy="1319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9F1C375-4D85-B830-D697-9B6EF7E35EF5}"/>
              </a:ext>
            </a:extLst>
          </p:cNvPr>
          <p:cNvCxnSpPr>
            <a:cxnSpLocks/>
          </p:cNvCxnSpPr>
          <p:nvPr/>
        </p:nvCxnSpPr>
        <p:spPr>
          <a:xfrm>
            <a:off x="5442355" y="10722926"/>
            <a:ext cx="4138061" cy="79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BF6257AA-9279-E79E-9BE0-0709C072A3EA}"/>
              </a:ext>
            </a:extLst>
          </p:cNvPr>
          <p:cNvCxnSpPr/>
          <p:nvPr/>
        </p:nvCxnSpPr>
        <p:spPr>
          <a:xfrm>
            <a:off x="9580416" y="10757678"/>
            <a:ext cx="0" cy="36978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7EA4C660-E185-B745-4940-15C4ADB03297}"/>
              </a:ext>
            </a:extLst>
          </p:cNvPr>
          <p:cNvCxnSpPr/>
          <p:nvPr/>
        </p:nvCxnSpPr>
        <p:spPr>
          <a:xfrm flipH="1">
            <a:off x="9252138" y="14508732"/>
            <a:ext cx="3282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115F57D8-06AC-2C99-DF08-807A3602F940}"/>
              </a:ext>
            </a:extLst>
          </p:cNvPr>
          <p:cNvSpPr txBox="1"/>
          <p:nvPr/>
        </p:nvSpPr>
        <p:spPr>
          <a:xfrm>
            <a:off x="8363282" y="11662484"/>
            <a:ext cx="1508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T" dirty="0"/>
              <a:t>FOOD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E2A2A09-8F7E-52CD-646A-388BDF29256D}"/>
              </a:ext>
            </a:extLst>
          </p:cNvPr>
          <p:cNvSpPr txBox="1"/>
          <p:nvPr/>
        </p:nvSpPr>
        <p:spPr>
          <a:xfrm>
            <a:off x="5251424" y="10303258"/>
            <a:ext cx="1508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T" dirty="0"/>
              <a:t>INDUSTRY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07BF984-ECBC-F73C-2E9A-631228EE8CA3}"/>
              </a:ext>
            </a:extLst>
          </p:cNvPr>
          <p:cNvSpPr txBox="1"/>
          <p:nvPr/>
        </p:nvSpPr>
        <p:spPr>
          <a:xfrm>
            <a:off x="3879899" y="13074526"/>
            <a:ext cx="3215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T" dirty="0"/>
              <a:t>PFAS FROM FOOD PACKAGING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17DF361-EDEA-C12B-901E-6642C9D4F780}"/>
              </a:ext>
            </a:extLst>
          </p:cNvPr>
          <p:cNvSpPr txBox="1"/>
          <p:nvPr/>
        </p:nvSpPr>
        <p:spPr>
          <a:xfrm>
            <a:off x="4982741" y="14795551"/>
            <a:ext cx="1508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T" dirty="0"/>
              <a:t>CROPS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3B81DBD-B1AF-4386-4E34-A2C7589A30B6}"/>
              </a:ext>
            </a:extLst>
          </p:cNvPr>
          <p:cNvSpPr txBox="1"/>
          <p:nvPr/>
        </p:nvSpPr>
        <p:spPr>
          <a:xfrm>
            <a:off x="8205209" y="14814217"/>
            <a:ext cx="1508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T" dirty="0"/>
              <a:t>HUMANS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A0A17A8-2EC1-26C3-2CF4-34C38D682E66}"/>
              </a:ext>
            </a:extLst>
          </p:cNvPr>
          <p:cNvSpPr txBox="1"/>
          <p:nvPr/>
        </p:nvSpPr>
        <p:spPr>
          <a:xfrm>
            <a:off x="1349208" y="11910092"/>
            <a:ext cx="1508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T" dirty="0"/>
              <a:t>LANDFILLS, 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CDA90B29-D1A8-692A-33FB-FF71639C5F6F}"/>
              </a:ext>
            </a:extLst>
          </p:cNvPr>
          <p:cNvSpPr txBox="1"/>
          <p:nvPr/>
        </p:nvSpPr>
        <p:spPr>
          <a:xfrm>
            <a:off x="1780825" y="14898459"/>
            <a:ext cx="1812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T" dirty="0"/>
              <a:t>ENVIRONMENT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C85F1B9-6E23-F1FC-958B-4C8FF4C30A95}"/>
              </a:ext>
            </a:extLst>
          </p:cNvPr>
          <p:cNvSpPr/>
          <p:nvPr/>
        </p:nvSpPr>
        <p:spPr>
          <a:xfrm>
            <a:off x="10553559" y="4478267"/>
            <a:ext cx="9831315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THIS RESEARCH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7413ADAD-655B-68D1-BD54-CA621D134D46}"/>
              </a:ext>
            </a:extLst>
          </p:cNvPr>
          <p:cNvSpPr/>
          <p:nvPr/>
        </p:nvSpPr>
        <p:spPr>
          <a:xfrm>
            <a:off x="20765161" y="4234017"/>
            <a:ext cx="6620801" cy="71888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T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8F3D6D-7F29-7098-8DEA-338AC1664ECE}"/>
              </a:ext>
            </a:extLst>
          </p:cNvPr>
          <p:cNvSpPr txBox="1"/>
          <p:nvPr/>
        </p:nvSpPr>
        <p:spPr>
          <a:xfrm>
            <a:off x="20765161" y="4444937"/>
            <a:ext cx="6604491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D0A4DA7-25F5-9462-8295-2847A220C4DC}"/>
              </a:ext>
            </a:extLst>
          </p:cNvPr>
          <p:cNvSpPr/>
          <p:nvPr/>
        </p:nvSpPr>
        <p:spPr>
          <a:xfrm>
            <a:off x="20732579" y="11651764"/>
            <a:ext cx="6620801" cy="48748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T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1B0B20A1-7688-EF5A-E236-2FC161775D88}"/>
              </a:ext>
            </a:extLst>
          </p:cNvPr>
          <p:cNvSpPr txBox="1"/>
          <p:nvPr/>
        </p:nvSpPr>
        <p:spPr>
          <a:xfrm>
            <a:off x="20765161" y="11830859"/>
            <a:ext cx="6604491" cy="5986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graphicFrame>
        <p:nvGraphicFramePr>
          <p:cNvPr id="119" name="Diagram 118">
            <a:extLst>
              <a:ext uri="{FF2B5EF4-FFF2-40B4-BE49-F238E27FC236}">
                <a16:creationId xmlns:a16="http://schemas.microsoft.com/office/drawing/2014/main" id="{F755E9D4-C44A-1EF4-42C3-7470148178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0972494"/>
              </p:ext>
            </p:extLst>
          </p:nvPr>
        </p:nvGraphicFramePr>
        <p:xfrm>
          <a:off x="20632288" y="5240632"/>
          <a:ext cx="6853926" cy="609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120" name="TextBox 119">
            <a:extLst>
              <a:ext uri="{FF2B5EF4-FFF2-40B4-BE49-F238E27FC236}">
                <a16:creationId xmlns:a16="http://schemas.microsoft.com/office/drawing/2014/main" id="{7B7C54AF-A24B-0CF4-B44B-652FD2A232B2}"/>
              </a:ext>
            </a:extLst>
          </p:cNvPr>
          <p:cNvSpPr txBox="1"/>
          <p:nvPr/>
        </p:nvSpPr>
        <p:spPr>
          <a:xfrm>
            <a:off x="20765161" y="12569680"/>
            <a:ext cx="63053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>
              <a:buAutoNum type="arabicParenBoth"/>
            </a:pPr>
            <a:r>
              <a:rPr lang="en-TT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Haether Schwartz-Narbonne, C. X., Anna Shalin, Heather D. Whitehead, Diwen Yang, Graham F. Peaslee, Zhanyun Wang, Yan Wu, Hui Peng, Arlene Blum, Marta Venier, Miriam L. Diamond. Per-and Polyfluoroalkyl Substances in Canadian Fast Food Packaging. </a:t>
            </a:r>
            <a:r>
              <a:rPr lang="en-T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Science and Technology Letters </a:t>
            </a:r>
            <a:r>
              <a:rPr lang="en-T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2023, 10, 343-349. </a:t>
            </a:r>
          </a:p>
          <a:p>
            <a:pPr marR="0"/>
            <a:endParaRPr lang="en-TT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arenBoth"/>
            </a:pPr>
            <a:r>
              <a:rPr lang="en-T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T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Shenglan Jia, M. M. D. S., Caixia Li, Shane A.Snyder. Recent advances in mass spectrometry analytical techniques for per-and polyfluoroalkyl substances (PFAS). </a:t>
            </a:r>
            <a:r>
              <a:rPr lang="en-T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 and Bioanalytical Chemistry </a:t>
            </a:r>
            <a:r>
              <a:rPr lang="en-TT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2022, 414, 13. DOI: https://doi.org/10.1007/s00216-022-03905-y.</a:t>
            </a:r>
          </a:p>
          <a:p>
            <a:pPr marL="342900" indent="-342900">
              <a:buFontTx/>
              <a:buAutoNum type="arabicParenBoth"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>
              <a:buAutoNum type="arabicParenBoth"/>
            </a:pPr>
            <a:endParaRPr lang="en-TT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39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</TotalTime>
  <Words>403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OJT</dc:creator>
  <cp:lastModifiedBy>shelinie.albert</cp:lastModifiedBy>
  <cp:revision>29</cp:revision>
  <dcterms:created xsi:type="dcterms:W3CDTF">2025-01-13T18:43:41Z</dcterms:created>
  <dcterms:modified xsi:type="dcterms:W3CDTF">2025-01-14T00:39:49Z</dcterms:modified>
</cp:coreProperties>
</file>