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Lst>
  <p:sldIdLst>
    <p:sldId id="256" r:id="rId2"/>
  </p:sldIdLst>
  <p:sldSz cx="32918400" cy="438912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68" autoAdjust="0"/>
  </p:normalViewPr>
  <p:slideViewPr>
    <p:cSldViewPr snapToGrid="0">
      <p:cViewPr>
        <p:scale>
          <a:sx n="25" d="100"/>
          <a:sy n="25" d="100"/>
        </p:scale>
        <p:origin x="1162" y="-36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mineh Azizi" userId="4d2066b7-ba8b-4887-8f1a-587163445927" providerId="ADAL" clId="{D2A3409E-87DE-4B41-858A-FCF6F452EC7A}"/>
    <pc:docChg chg="undo custSel modSld">
      <pc:chgData name="Armineh Azizi" userId="4d2066b7-ba8b-4887-8f1a-587163445927" providerId="ADAL" clId="{D2A3409E-87DE-4B41-858A-FCF6F452EC7A}" dt="2023-11-22T14:01:54.410" v="190" actId="1076"/>
      <pc:docMkLst>
        <pc:docMk/>
      </pc:docMkLst>
      <pc:sldChg chg="modSp mod">
        <pc:chgData name="Armineh Azizi" userId="4d2066b7-ba8b-4887-8f1a-587163445927" providerId="ADAL" clId="{D2A3409E-87DE-4B41-858A-FCF6F452EC7A}" dt="2023-11-22T14:01:54.410" v="190" actId="1076"/>
        <pc:sldMkLst>
          <pc:docMk/>
          <pc:sldMk cId="764628471" sldId="256"/>
        </pc:sldMkLst>
        <pc:spChg chg="mod">
          <ac:chgData name="Armineh Azizi" userId="4d2066b7-ba8b-4887-8f1a-587163445927" providerId="ADAL" clId="{D2A3409E-87DE-4B41-858A-FCF6F452EC7A}" dt="2023-09-14T14:26:14.419" v="188" actId="948"/>
          <ac:spMkLst>
            <pc:docMk/>
            <pc:sldMk cId="764628471" sldId="256"/>
            <ac:spMk id="26" creationId="{803B60F3-C401-2B38-8D24-DDF2E12280BD}"/>
          </ac:spMkLst>
        </pc:spChg>
        <pc:grpChg chg="mod">
          <ac:chgData name="Armineh Azizi" userId="4d2066b7-ba8b-4887-8f1a-587163445927" providerId="ADAL" clId="{D2A3409E-87DE-4B41-858A-FCF6F452EC7A}" dt="2023-11-21T18:15:14.054" v="189" actId="1076"/>
          <ac:grpSpMkLst>
            <pc:docMk/>
            <pc:sldMk cId="764628471" sldId="256"/>
            <ac:grpSpMk id="44" creationId="{B4E274E9-BF26-2B53-6C56-871006CFDEED}"/>
          </ac:grpSpMkLst>
        </pc:grpChg>
        <pc:grpChg chg="mod">
          <ac:chgData name="Armineh Azizi" userId="4d2066b7-ba8b-4887-8f1a-587163445927" providerId="ADAL" clId="{D2A3409E-87DE-4B41-858A-FCF6F452EC7A}" dt="2023-11-22T14:01:54.410" v="190" actId="1076"/>
          <ac:grpSpMkLst>
            <pc:docMk/>
            <pc:sldMk cId="764628471" sldId="256"/>
            <ac:grpSpMk id="78" creationId="{2F7F5AB9-4216-8420-3E70-A45F2E4E8903}"/>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'Proj 1. COD removal'!$Z$107:$Z$112</c:f>
              <c:strCache>
                <c:ptCount val="6"/>
                <c:pt idx="0">
                  <c:v>100-0 </c:v>
                </c:pt>
                <c:pt idx="1">
                  <c:v>80-20</c:v>
                </c:pt>
                <c:pt idx="2">
                  <c:v>60-40</c:v>
                </c:pt>
                <c:pt idx="3">
                  <c:v>40-60</c:v>
                </c:pt>
                <c:pt idx="4">
                  <c:v>20-80</c:v>
                </c:pt>
                <c:pt idx="5">
                  <c:v>0-100</c:v>
                </c:pt>
              </c:strCache>
            </c:strRef>
          </c:cat>
          <c:val>
            <c:numRef>
              <c:f>'Proj 1. COD removal'!$AA$107:$AA$112</c:f>
              <c:numCache>
                <c:formatCode>General</c:formatCode>
                <c:ptCount val="6"/>
                <c:pt idx="0">
                  <c:v>38.213037548045129</c:v>
                </c:pt>
                <c:pt idx="1">
                  <c:v>50.261501497619761</c:v>
                </c:pt>
                <c:pt idx="2">
                  <c:v>57.6237407301983</c:v>
                </c:pt>
                <c:pt idx="3">
                  <c:v>68.834758264795084</c:v>
                </c:pt>
                <c:pt idx="4">
                  <c:v>76.202853786691236</c:v>
                </c:pt>
                <c:pt idx="5">
                  <c:v>86</c:v>
                </c:pt>
              </c:numCache>
            </c:numRef>
          </c:val>
          <c:extLst>
            <c:ext xmlns:c16="http://schemas.microsoft.com/office/drawing/2014/chart" uri="{C3380CC4-5D6E-409C-BE32-E72D297353CC}">
              <c16:uniqueId val="{00000000-B8B8-47A3-A8FC-9160C0EC0D82}"/>
            </c:ext>
          </c:extLst>
        </c:ser>
        <c:dLbls>
          <c:showLegendKey val="0"/>
          <c:showVal val="0"/>
          <c:showCatName val="0"/>
          <c:showSerName val="0"/>
          <c:showPercent val="0"/>
          <c:showBubbleSize val="0"/>
        </c:dLbls>
        <c:gapWidth val="115"/>
        <c:overlap val="-20"/>
        <c:axId val="746973376"/>
        <c:axId val="746972416"/>
      </c:barChart>
      <c:catAx>
        <c:axId val="746973376"/>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CA" sz="1200"/>
                  <a:t>Mixing ratio (TH:FW)</a:t>
                </a:r>
              </a:p>
            </c:rich>
          </c:tx>
          <c:layout>
            <c:manualLayout>
              <c:xMode val="edge"/>
              <c:yMode val="edge"/>
              <c:x val="1.6313888888888892E-2"/>
              <c:y val="0.2736215277777777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46972416"/>
        <c:crosses val="autoZero"/>
        <c:auto val="1"/>
        <c:lblAlgn val="ctr"/>
        <c:lblOffset val="100"/>
        <c:noMultiLvlLbl val="0"/>
      </c:catAx>
      <c:valAx>
        <c:axId val="7469724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CA" sz="1200" b="0" dirty="0"/>
                  <a:t>COD removal (%)</a:t>
                </a:r>
              </a:p>
            </c:rich>
          </c:tx>
          <c:layout>
            <c:manualLayout>
              <c:xMode val="edge"/>
              <c:yMode val="edge"/>
              <c:x val="0.40086608187134504"/>
              <c:y val="0.926065740740740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46973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72342320007194"/>
          <c:y val="9.0740212227940278E-2"/>
          <c:w val="0.79227262393282527"/>
          <c:h val="0.73660943050880678"/>
        </c:manualLayout>
      </c:layout>
      <c:scatterChart>
        <c:scatterStyle val="lineMarker"/>
        <c:varyColors val="0"/>
        <c:ser>
          <c:idx val="0"/>
          <c:order val="0"/>
          <c:tx>
            <c:strRef>
              <c:f>'Proj 1. (mL per gTCOD.Corre)'!$FW$5</c:f>
              <c:strCache>
                <c:ptCount val="1"/>
                <c:pt idx="0">
                  <c:v>100 TH</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'Proj 1. (mL per gTCOD.Corre)'!$FY$4:$GX$4</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19</c:v>
                </c:pt>
                <c:pt idx="19">
                  <c:v>20</c:v>
                </c:pt>
                <c:pt idx="20">
                  <c:v>21</c:v>
                </c:pt>
                <c:pt idx="21">
                  <c:v>24</c:v>
                </c:pt>
                <c:pt idx="22">
                  <c:v>27</c:v>
                </c:pt>
                <c:pt idx="23">
                  <c:v>30</c:v>
                </c:pt>
                <c:pt idx="24">
                  <c:v>34</c:v>
                </c:pt>
                <c:pt idx="25">
                  <c:v>37</c:v>
                </c:pt>
              </c:numCache>
            </c:numRef>
          </c:xVal>
          <c:yVal>
            <c:numRef>
              <c:f>'Proj 1. (mL per gTCOD.Corre)'!$FY$5:$GX$5</c:f>
              <c:numCache>
                <c:formatCode>0</c:formatCode>
                <c:ptCount val="26"/>
                <c:pt idx="0" formatCode="General">
                  <c:v>0</c:v>
                </c:pt>
                <c:pt idx="1">
                  <c:v>3.5417932775075616</c:v>
                </c:pt>
                <c:pt idx="2">
                  <c:v>9.0549620585334853</c:v>
                </c:pt>
                <c:pt idx="3">
                  <c:v>14.142113251934676</c:v>
                </c:pt>
                <c:pt idx="4">
                  <c:v>21.442885243778097</c:v>
                </c:pt>
                <c:pt idx="5">
                  <c:v>27.641023479416333</c:v>
                </c:pt>
                <c:pt idx="6">
                  <c:v>33.346317839174972</c:v>
                </c:pt>
                <c:pt idx="7">
                  <c:v>39.410803498303487</c:v>
                </c:pt>
                <c:pt idx="8">
                  <c:v>46.285557902522179</c:v>
                </c:pt>
                <c:pt idx="9">
                  <c:v>53.8035153311939</c:v>
                </c:pt>
                <c:pt idx="10">
                  <c:v>63.017189824332682</c:v>
                </c:pt>
                <c:pt idx="11">
                  <c:v>74.411071971786257</c:v>
                </c:pt>
                <c:pt idx="12">
                  <c:v>86.088965844322971</c:v>
                </c:pt>
                <c:pt idx="13">
                  <c:v>98.86114018703303</c:v>
                </c:pt>
                <c:pt idx="14">
                  <c:v>113.88034847231273</c:v>
                </c:pt>
                <c:pt idx="15">
                  <c:v>127.55467770646339</c:v>
                </c:pt>
                <c:pt idx="16">
                  <c:v>136.9354179202393</c:v>
                </c:pt>
                <c:pt idx="17">
                  <c:v>143.03331672349529</c:v>
                </c:pt>
                <c:pt idx="18">
                  <c:v>151.71238091059516</c:v>
                </c:pt>
                <c:pt idx="19">
                  <c:v>155.86396406842832</c:v>
                </c:pt>
                <c:pt idx="20">
                  <c:v>158.42006959417668</c:v>
                </c:pt>
                <c:pt idx="21">
                  <c:v>160.75898968309679</c:v>
                </c:pt>
                <c:pt idx="22">
                  <c:v>164.42608225108219</c:v>
                </c:pt>
                <c:pt idx="23">
                  <c:v>166.13015260158113</c:v>
                </c:pt>
                <c:pt idx="24">
                  <c:v>168.87003042003039</c:v>
                </c:pt>
                <c:pt idx="25" formatCode="0.00">
                  <c:v>169.27934143559142</c:v>
                </c:pt>
              </c:numCache>
            </c:numRef>
          </c:yVal>
          <c:smooth val="0"/>
          <c:extLst>
            <c:ext xmlns:c16="http://schemas.microsoft.com/office/drawing/2014/chart" uri="{C3380CC4-5D6E-409C-BE32-E72D297353CC}">
              <c16:uniqueId val="{00000000-FAE1-4091-BF8F-2A677F695912}"/>
            </c:ext>
          </c:extLst>
        </c:ser>
        <c:ser>
          <c:idx val="1"/>
          <c:order val="1"/>
          <c:tx>
            <c:strRef>
              <c:f>'Proj 1. (mL per gTCOD.Corre)'!$FW$6</c:f>
              <c:strCache>
                <c:ptCount val="1"/>
                <c:pt idx="0">
                  <c:v>80 TH:20 FW</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'Proj 1. (mL per gTCOD.Corre)'!$FY$4:$GX$4</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19</c:v>
                </c:pt>
                <c:pt idx="19">
                  <c:v>20</c:v>
                </c:pt>
                <c:pt idx="20">
                  <c:v>21</c:v>
                </c:pt>
                <c:pt idx="21">
                  <c:v>24</c:v>
                </c:pt>
                <c:pt idx="22">
                  <c:v>27</c:v>
                </c:pt>
                <c:pt idx="23">
                  <c:v>30</c:v>
                </c:pt>
                <c:pt idx="24">
                  <c:v>34</c:v>
                </c:pt>
                <c:pt idx="25">
                  <c:v>37</c:v>
                </c:pt>
              </c:numCache>
            </c:numRef>
          </c:xVal>
          <c:yVal>
            <c:numRef>
              <c:f>'Proj 1. (mL per gTCOD.Corre)'!$FY$6:$GX$6</c:f>
              <c:numCache>
                <c:formatCode>0</c:formatCode>
                <c:ptCount val="26"/>
                <c:pt idx="0" formatCode="General">
                  <c:v>0</c:v>
                </c:pt>
                <c:pt idx="1">
                  <c:v>10.313632536809637</c:v>
                </c:pt>
                <c:pt idx="2">
                  <c:v>18.401121268180166</c:v>
                </c:pt>
                <c:pt idx="3">
                  <c:v>24.837761784281245</c:v>
                </c:pt>
                <c:pt idx="4">
                  <c:v>32.291591604740283</c:v>
                </c:pt>
                <c:pt idx="5">
                  <c:v>38.819945910578546</c:v>
                </c:pt>
                <c:pt idx="6">
                  <c:v>45.156535019693592</c:v>
                </c:pt>
                <c:pt idx="7">
                  <c:v>52.251847298452695</c:v>
                </c:pt>
                <c:pt idx="8">
                  <c:v>60.064194660611655</c:v>
                </c:pt>
                <c:pt idx="9">
                  <c:v>69.27726172057497</c:v>
                </c:pt>
                <c:pt idx="10">
                  <c:v>80.199540316549616</c:v>
                </c:pt>
                <c:pt idx="11">
                  <c:v>94.031647332367868</c:v>
                </c:pt>
                <c:pt idx="12">
                  <c:v>108.03050669316285</c:v>
                </c:pt>
                <c:pt idx="13">
                  <c:v>122.62967449587397</c:v>
                </c:pt>
                <c:pt idx="14">
                  <c:v>138.50449773765695</c:v>
                </c:pt>
                <c:pt idx="15">
                  <c:v>152.20320287749382</c:v>
                </c:pt>
                <c:pt idx="16">
                  <c:v>162.67525014203133</c:v>
                </c:pt>
                <c:pt idx="17">
                  <c:v>170.61266176292284</c:v>
                </c:pt>
                <c:pt idx="18">
                  <c:v>178.06649158338186</c:v>
                </c:pt>
                <c:pt idx="19">
                  <c:v>182.11023594906712</c:v>
                </c:pt>
                <c:pt idx="20">
                  <c:v>184.803286320441</c:v>
                </c:pt>
                <c:pt idx="21">
                  <c:v>187.22119532260331</c:v>
                </c:pt>
                <c:pt idx="22">
                  <c:v>190.78969550510499</c:v>
                </c:pt>
                <c:pt idx="23">
                  <c:v>192.1237142649187</c:v>
                </c:pt>
                <c:pt idx="24">
                  <c:v>194.38320853935315</c:v>
                </c:pt>
                <c:pt idx="25" formatCode="0.00">
                  <c:v>194.65834990856467</c:v>
                </c:pt>
              </c:numCache>
            </c:numRef>
          </c:yVal>
          <c:smooth val="0"/>
          <c:extLst>
            <c:ext xmlns:c16="http://schemas.microsoft.com/office/drawing/2014/chart" uri="{C3380CC4-5D6E-409C-BE32-E72D297353CC}">
              <c16:uniqueId val="{00000001-FAE1-4091-BF8F-2A677F695912}"/>
            </c:ext>
          </c:extLst>
        </c:ser>
        <c:ser>
          <c:idx val="2"/>
          <c:order val="2"/>
          <c:tx>
            <c:strRef>
              <c:f>'Proj 1. (mL per gTCOD.Corre)'!$FW$7</c:f>
              <c:strCache>
                <c:ptCount val="1"/>
                <c:pt idx="0">
                  <c:v>60 TH:40 FW</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'Proj 1. (mL per gTCOD.Corre)'!$FY$4:$GX$4</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19</c:v>
                </c:pt>
                <c:pt idx="19">
                  <c:v>20</c:v>
                </c:pt>
                <c:pt idx="20">
                  <c:v>21</c:v>
                </c:pt>
                <c:pt idx="21">
                  <c:v>24</c:v>
                </c:pt>
                <c:pt idx="22">
                  <c:v>27</c:v>
                </c:pt>
                <c:pt idx="23">
                  <c:v>30</c:v>
                </c:pt>
                <c:pt idx="24">
                  <c:v>34</c:v>
                </c:pt>
                <c:pt idx="25">
                  <c:v>37</c:v>
                </c:pt>
              </c:numCache>
            </c:numRef>
          </c:xVal>
          <c:yVal>
            <c:numRef>
              <c:f>'Proj 1. (mL per gTCOD.Corre)'!$FY$7:$GX$7</c:f>
              <c:numCache>
                <c:formatCode>0</c:formatCode>
                <c:ptCount val="26"/>
                <c:pt idx="0" formatCode="General">
                  <c:v>0</c:v>
                </c:pt>
                <c:pt idx="1">
                  <c:v>17.942485967449642</c:v>
                </c:pt>
                <c:pt idx="2">
                  <c:v>27.781341121997215</c:v>
                </c:pt>
                <c:pt idx="3">
                  <c:v>34.185250904591783</c:v>
                </c:pt>
                <c:pt idx="4">
                  <c:v>41.827338670099643</c:v>
                </c:pt>
                <c:pt idx="5">
                  <c:v>49.35847858767621</c:v>
                </c:pt>
                <c:pt idx="6">
                  <c:v>56.831925624328498</c:v>
                </c:pt>
                <c:pt idx="7">
                  <c:v>64.820170675382016</c:v>
                </c:pt>
                <c:pt idx="8">
                  <c:v>73.074690561470632</c:v>
                </c:pt>
                <c:pt idx="9">
                  <c:v>83.011179822197747</c:v>
                </c:pt>
                <c:pt idx="10">
                  <c:v>94.567507662721837</c:v>
                </c:pt>
                <c:pt idx="11">
                  <c:v>108.75108054225909</c:v>
                </c:pt>
                <c:pt idx="12">
                  <c:v>121.56955110084959</c:v>
                </c:pt>
                <c:pt idx="13">
                  <c:v>133.63180112794041</c:v>
                </c:pt>
                <c:pt idx="14">
                  <c:v>150.92191374955402</c:v>
                </c:pt>
                <c:pt idx="15">
                  <c:v>165.21643447702255</c:v>
                </c:pt>
                <c:pt idx="16">
                  <c:v>177.9754369891219</c:v>
                </c:pt>
                <c:pt idx="17">
                  <c:v>190.2995239373306</c:v>
                </c:pt>
                <c:pt idx="18">
                  <c:v>204.42984184986082</c:v>
                </c:pt>
                <c:pt idx="19">
                  <c:v>212.57785180193537</c:v>
                </c:pt>
                <c:pt idx="20">
                  <c:v>218.27169535776963</c:v>
                </c:pt>
                <c:pt idx="21">
                  <c:v>223.685950336817</c:v>
                </c:pt>
                <c:pt idx="22">
                  <c:v>227.79102071027503</c:v>
                </c:pt>
                <c:pt idx="23">
                  <c:v>230.44045531887448</c:v>
                </c:pt>
                <c:pt idx="24">
                  <c:v>233.11207949706014</c:v>
                </c:pt>
                <c:pt idx="25" formatCode="0.00">
                  <c:v>233.90646608824827</c:v>
                </c:pt>
              </c:numCache>
            </c:numRef>
          </c:yVal>
          <c:smooth val="0"/>
          <c:extLst>
            <c:ext xmlns:c16="http://schemas.microsoft.com/office/drawing/2014/chart" uri="{C3380CC4-5D6E-409C-BE32-E72D297353CC}">
              <c16:uniqueId val="{00000002-FAE1-4091-BF8F-2A677F695912}"/>
            </c:ext>
          </c:extLst>
        </c:ser>
        <c:ser>
          <c:idx val="3"/>
          <c:order val="3"/>
          <c:tx>
            <c:strRef>
              <c:f>'Proj 1. (mL per gTCOD.Corre)'!$FW$8</c:f>
              <c:strCache>
                <c:ptCount val="1"/>
                <c:pt idx="0">
                  <c:v>40 TH:60 FW</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'Proj 1. (mL per gTCOD.Corre)'!$FY$4:$GX$4</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19</c:v>
                </c:pt>
                <c:pt idx="19">
                  <c:v>20</c:v>
                </c:pt>
                <c:pt idx="20">
                  <c:v>21</c:v>
                </c:pt>
                <c:pt idx="21">
                  <c:v>24</c:v>
                </c:pt>
                <c:pt idx="22">
                  <c:v>27</c:v>
                </c:pt>
                <c:pt idx="23">
                  <c:v>30</c:v>
                </c:pt>
                <c:pt idx="24">
                  <c:v>34</c:v>
                </c:pt>
                <c:pt idx="25">
                  <c:v>37</c:v>
                </c:pt>
              </c:numCache>
            </c:numRef>
          </c:xVal>
          <c:yVal>
            <c:numRef>
              <c:f>'Proj 1. (mL per gTCOD.Corre)'!$FY$8:$GX$8</c:f>
              <c:numCache>
                <c:formatCode>0</c:formatCode>
                <c:ptCount val="26"/>
                <c:pt idx="0" formatCode="General">
                  <c:v>0</c:v>
                </c:pt>
                <c:pt idx="1">
                  <c:v>25.12618093771194</c:v>
                </c:pt>
                <c:pt idx="2">
                  <c:v>38.154923020012653</c:v>
                </c:pt>
                <c:pt idx="3">
                  <c:v>46.565161344473722</c:v>
                </c:pt>
                <c:pt idx="4">
                  <c:v>54.395710925666855</c:v>
                </c:pt>
                <c:pt idx="5">
                  <c:v>62.25476978931578</c:v>
                </c:pt>
                <c:pt idx="6">
                  <c:v>69.733704886887395</c:v>
                </c:pt>
                <c:pt idx="7">
                  <c:v>78.048912269829117</c:v>
                </c:pt>
                <c:pt idx="8">
                  <c:v>87.818093058016686</c:v>
                </c:pt>
                <c:pt idx="9">
                  <c:v>99.535408147350566</c:v>
                </c:pt>
                <c:pt idx="10">
                  <c:v>113.66650915127558</c:v>
                </c:pt>
                <c:pt idx="11">
                  <c:v>130.25891154055131</c:v>
                </c:pt>
                <c:pt idx="12">
                  <c:v>144.72262083979396</c:v>
                </c:pt>
                <c:pt idx="13">
                  <c:v>156.95310301333225</c:v>
                </c:pt>
                <c:pt idx="14">
                  <c:v>170.50451527398931</c:v>
                </c:pt>
                <c:pt idx="15">
                  <c:v>186.3271670369584</c:v>
                </c:pt>
                <c:pt idx="16">
                  <c:v>202.82453848471485</c:v>
                </c:pt>
                <c:pt idx="17">
                  <c:v>218.06750150441601</c:v>
                </c:pt>
                <c:pt idx="18">
                  <c:v>233.53853878376358</c:v>
                </c:pt>
                <c:pt idx="19">
                  <c:v>241.58765953045122</c:v>
                </c:pt>
                <c:pt idx="20">
                  <c:v>247.79318001166379</c:v>
                </c:pt>
                <c:pt idx="21">
                  <c:v>257.79043505949767</c:v>
                </c:pt>
                <c:pt idx="22">
                  <c:v>263.37825442083448</c:v>
                </c:pt>
                <c:pt idx="23">
                  <c:v>267.00843638687309</c:v>
                </c:pt>
                <c:pt idx="24">
                  <c:v>270.37253171665748</c:v>
                </c:pt>
                <c:pt idx="25" formatCode="0.00">
                  <c:v>271.09476687220445</c:v>
                </c:pt>
              </c:numCache>
            </c:numRef>
          </c:yVal>
          <c:smooth val="0"/>
          <c:extLst>
            <c:ext xmlns:c16="http://schemas.microsoft.com/office/drawing/2014/chart" uri="{C3380CC4-5D6E-409C-BE32-E72D297353CC}">
              <c16:uniqueId val="{00000003-FAE1-4091-BF8F-2A677F695912}"/>
            </c:ext>
          </c:extLst>
        </c:ser>
        <c:ser>
          <c:idx val="4"/>
          <c:order val="4"/>
          <c:tx>
            <c:strRef>
              <c:f>'Proj 1. (mL per gTCOD.Corre)'!$FW$9</c:f>
              <c:strCache>
                <c:ptCount val="1"/>
                <c:pt idx="0">
                  <c:v>20 TH:80 FW</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'Proj 1. (mL per gTCOD.Corre)'!$FY$4:$GX$4</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19</c:v>
                </c:pt>
                <c:pt idx="19">
                  <c:v>20</c:v>
                </c:pt>
                <c:pt idx="20">
                  <c:v>21</c:v>
                </c:pt>
                <c:pt idx="21">
                  <c:v>24</c:v>
                </c:pt>
                <c:pt idx="22">
                  <c:v>27</c:v>
                </c:pt>
                <c:pt idx="23">
                  <c:v>30</c:v>
                </c:pt>
                <c:pt idx="24">
                  <c:v>34</c:v>
                </c:pt>
                <c:pt idx="25">
                  <c:v>37</c:v>
                </c:pt>
              </c:numCache>
            </c:numRef>
          </c:xVal>
          <c:yVal>
            <c:numRef>
              <c:f>'Proj 1. (mL per gTCOD.Corre)'!$FY$9:$GX$9</c:f>
              <c:numCache>
                <c:formatCode>0</c:formatCode>
                <c:ptCount val="26"/>
                <c:pt idx="0" formatCode="General">
                  <c:v>0</c:v>
                </c:pt>
                <c:pt idx="1">
                  <c:v>33.113492348997674</c:v>
                </c:pt>
                <c:pt idx="2">
                  <c:v>48.016464795389282</c:v>
                </c:pt>
                <c:pt idx="3">
                  <c:v>56.722537984735403</c:v>
                </c:pt>
                <c:pt idx="4">
                  <c:v>63.451686257723459</c:v>
                </c:pt>
                <c:pt idx="5">
                  <c:v>70.028763383299335</c:v>
                </c:pt>
                <c:pt idx="6">
                  <c:v>77.176107311670833</c:v>
                </c:pt>
                <c:pt idx="7">
                  <c:v>84.532549067734024</c:v>
                </c:pt>
                <c:pt idx="8">
                  <c:v>93.457224531485124</c:v>
                </c:pt>
                <c:pt idx="9">
                  <c:v>105.25224290264073</c:v>
                </c:pt>
                <c:pt idx="10">
                  <c:v>121.47633344217546</c:v>
                </c:pt>
                <c:pt idx="11">
                  <c:v>142.68075405945842</c:v>
                </c:pt>
                <c:pt idx="12">
                  <c:v>163.27689008709274</c:v>
                </c:pt>
                <c:pt idx="13">
                  <c:v>180.47993863809324</c:v>
                </c:pt>
                <c:pt idx="14">
                  <c:v>197.2742959804236</c:v>
                </c:pt>
                <c:pt idx="15">
                  <c:v>215.22819582177166</c:v>
                </c:pt>
                <c:pt idx="16">
                  <c:v>231.30021521389426</c:v>
                </c:pt>
                <c:pt idx="17">
                  <c:v>245.94656759902784</c:v>
                </c:pt>
                <c:pt idx="18">
                  <c:v>263.36821842443334</c:v>
                </c:pt>
                <c:pt idx="19">
                  <c:v>271.950733806507</c:v>
                </c:pt>
                <c:pt idx="20">
                  <c:v>278.67988207949514</c:v>
                </c:pt>
                <c:pt idx="21">
                  <c:v>292.38529424001598</c:v>
                </c:pt>
                <c:pt idx="22">
                  <c:v>300.39754281929413</c:v>
                </c:pt>
                <c:pt idx="23">
                  <c:v>304.82661498767322</c:v>
                </c:pt>
                <c:pt idx="24">
                  <c:v>308.36226916500596</c:v>
                </c:pt>
                <c:pt idx="25" formatCode="0.00">
                  <c:v>309.09411156192698</c:v>
                </c:pt>
              </c:numCache>
            </c:numRef>
          </c:yVal>
          <c:smooth val="0"/>
          <c:extLst>
            <c:ext xmlns:c16="http://schemas.microsoft.com/office/drawing/2014/chart" uri="{C3380CC4-5D6E-409C-BE32-E72D297353CC}">
              <c16:uniqueId val="{00000004-FAE1-4091-BF8F-2A677F695912}"/>
            </c:ext>
          </c:extLst>
        </c:ser>
        <c:ser>
          <c:idx val="5"/>
          <c:order val="5"/>
          <c:tx>
            <c:v>100 FW</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'Proj 1. (mL per gTCOD.Corre)'!$FY$4:$GX$4</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19</c:v>
                </c:pt>
                <c:pt idx="19">
                  <c:v>20</c:v>
                </c:pt>
                <c:pt idx="20">
                  <c:v>21</c:v>
                </c:pt>
                <c:pt idx="21">
                  <c:v>24</c:v>
                </c:pt>
                <c:pt idx="22">
                  <c:v>27</c:v>
                </c:pt>
                <c:pt idx="23">
                  <c:v>30</c:v>
                </c:pt>
                <c:pt idx="24">
                  <c:v>34</c:v>
                </c:pt>
                <c:pt idx="25">
                  <c:v>37</c:v>
                </c:pt>
              </c:numCache>
            </c:numRef>
          </c:xVal>
          <c:yVal>
            <c:numRef>
              <c:f>'Proj 1. (mL per gTCOD.Corre)'!$FY$10:$GX$10</c:f>
              <c:numCache>
                <c:formatCode>0</c:formatCode>
                <c:ptCount val="26"/>
                <c:pt idx="0" formatCode="General">
                  <c:v>0</c:v>
                </c:pt>
                <c:pt idx="1">
                  <c:v>47.037533673013108</c:v>
                </c:pt>
                <c:pt idx="2">
                  <c:v>64.426545576122635</c:v>
                </c:pt>
                <c:pt idx="3">
                  <c:v>73.690426253708438</c:v>
                </c:pt>
                <c:pt idx="4">
                  <c:v>80.168987325574903</c:v>
                </c:pt>
                <c:pt idx="5">
                  <c:v>85.026625753965689</c:v>
                </c:pt>
                <c:pt idx="6">
                  <c:v>90.017631235300655</c:v>
                </c:pt>
                <c:pt idx="7">
                  <c:v>97.357948649268138</c:v>
                </c:pt>
                <c:pt idx="8">
                  <c:v>106.82187990627023</c:v>
                </c:pt>
                <c:pt idx="9">
                  <c:v>118.46072002667009</c:v>
                </c:pt>
                <c:pt idx="10">
                  <c:v>134.81870202048023</c:v>
                </c:pt>
                <c:pt idx="11">
                  <c:v>158.21436080811523</c:v>
                </c:pt>
                <c:pt idx="12">
                  <c:v>183.08218668017275</c:v>
                </c:pt>
                <c:pt idx="13">
                  <c:v>204.57992971437102</c:v>
                </c:pt>
                <c:pt idx="14">
                  <c:v>223.0102305308526</c:v>
                </c:pt>
                <c:pt idx="15">
                  <c:v>239.59391061426058</c:v>
                </c:pt>
                <c:pt idx="16">
                  <c:v>253.52563814489346</c:v>
                </c:pt>
                <c:pt idx="17">
                  <c:v>271.21729066814567</c:v>
                </c:pt>
                <c:pt idx="18">
                  <c:v>294.04357472974965</c:v>
                </c:pt>
                <c:pt idx="19">
                  <c:v>304.6924209571406</c:v>
                </c:pt>
                <c:pt idx="20">
                  <c:v>312.3507674973597</c:v>
                </c:pt>
                <c:pt idx="21">
                  <c:v>328.05730273255779</c:v>
                </c:pt>
                <c:pt idx="22">
                  <c:v>340.78872678669279</c:v>
                </c:pt>
                <c:pt idx="23">
                  <c:v>345.74382575377354</c:v>
                </c:pt>
                <c:pt idx="24">
                  <c:v>349.57043427286493</c:v>
                </c:pt>
                <c:pt idx="25">
                  <c:v>350.25778754573122</c:v>
                </c:pt>
              </c:numCache>
            </c:numRef>
          </c:yVal>
          <c:smooth val="0"/>
          <c:extLst>
            <c:ext xmlns:c16="http://schemas.microsoft.com/office/drawing/2014/chart" uri="{C3380CC4-5D6E-409C-BE32-E72D297353CC}">
              <c16:uniqueId val="{00000005-FAE1-4091-BF8F-2A677F695912}"/>
            </c:ext>
          </c:extLst>
        </c:ser>
        <c:dLbls>
          <c:showLegendKey val="0"/>
          <c:showVal val="0"/>
          <c:showCatName val="0"/>
          <c:showSerName val="0"/>
          <c:showPercent val="0"/>
          <c:showBubbleSize val="0"/>
        </c:dLbls>
        <c:axId val="1933061584"/>
        <c:axId val="1933094224"/>
      </c:scatterChart>
      <c:valAx>
        <c:axId val="19330615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sz="1200"/>
                  <a:t>Time (Day)</a:t>
                </a:r>
              </a:p>
            </c:rich>
          </c:tx>
          <c:layout>
            <c:manualLayout>
              <c:xMode val="edge"/>
              <c:yMode val="edge"/>
              <c:x val="0.47429657044875223"/>
              <c:y val="0.9187179072422028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33094224"/>
        <c:crosses val="autoZero"/>
        <c:crossBetween val="midCat"/>
      </c:valAx>
      <c:valAx>
        <c:axId val="19330942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sz="1200" b="0" i="0" u="none" strike="noStrike" kern="1200" baseline="0" dirty="0">
                    <a:solidFill>
                      <a:sysClr val="windowText" lastClr="000000">
                        <a:lumMod val="65000"/>
                        <a:lumOff val="35000"/>
                      </a:sysClr>
                    </a:solidFill>
                  </a:rPr>
                  <a:t>Cumulative methane yield (mL/</a:t>
                </a:r>
                <a:r>
                  <a:rPr lang="en-CA" sz="1200" b="0" i="0" u="none" strike="noStrike" kern="1200" baseline="0" dirty="0" err="1">
                    <a:solidFill>
                      <a:sysClr val="windowText" lastClr="000000">
                        <a:lumMod val="65000"/>
                        <a:lumOff val="35000"/>
                      </a:sysClr>
                    </a:solidFill>
                  </a:rPr>
                  <a:t>gTCOD</a:t>
                </a:r>
                <a:r>
                  <a:rPr lang="en-CA" sz="1200" b="0" i="0" u="none" strike="noStrike" kern="1200" baseline="0" dirty="0">
                    <a:solidFill>
                      <a:sysClr val="windowText" lastClr="000000">
                        <a:lumMod val="65000"/>
                        <a:lumOff val="35000"/>
                      </a:sysClr>
                    </a:solidFill>
                  </a:rPr>
                  <a:t>)</a:t>
                </a:r>
              </a:p>
            </c:rich>
          </c:tx>
          <c:layout>
            <c:manualLayout>
              <c:xMode val="edge"/>
              <c:yMode val="edge"/>
              <c:x val="2.532786647866472E-2"/>
              <c:y val="0.1707274758145048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33061584"/>
        <c:crosses val="autoZero"/>
        <c:crossBetween val="midCat"/>
      </c:valAx>
      <c:spPr>
        <a:noFill/>
        <a:ln>
          <a:noFill/>
        </a:ln>
        <a:effectLst/>
      </c:spPr>
    </c:plotArea>
    <c:legend>
      <c:legendPos val="r"/>
      <c:layout>
        <c:manualLayout>
          <c:xMode val="edge"/>
          <c:yMode val="edge"/>
          <c:x val="0.16096432748538014"/>
          <c:y val="0.10128657407407407"/>
          <c:w val="0.18361169590643275"/>
          <c:h val="0.3446953703703703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8771A-968E-6D7C-B4C1-07EA20820BF9}"/>
              </a:ext>
            </a:extLst>
          </p:cNvPr>
          <p:cNvSpPr>
            <a:spLocks noGrp="1"/>
          </p:cNvSpPr>
          <p:nvPr>
            <p:ph type="ctrTitle"/>
          </p:nvPr>
        </p:nvSpPr>
        <p:spPr>
          <a:xfrm>
            <a:off x="4114800" y="7183123"/>
            <a:ext cx="24688800" cy="15280640"/>
          </a:xfrm>
        </p:spPr>
        <p:txBody>
          <a:bodyPr anchor="b"/>
          <a:lstStyle>
            <a:lvl1pPr algn="ctr">
              <a:defRPr sz="16200"/>
            </a:lvl1pPr>
          </a:lstStyle>
          <a:p>
            <a:r>
              <a:rPr lang="en-US"/>
              <a:t>Click to edit Master title style</a:t>
            </a:r>
            <a:endParaRPr lang="en-CA"/>
          </a:p>
        </p:txBody>
      </p:sp>
      <p:sp>
        <p:nvSpPr>
          <p:cNvPr id="3" name="Subtitle 2">
            <a:extLst>
              <a:ext uri="{FF2B5EF4-FFF2-40B4-BE49-F238E27FC236}">
                <a16:creationId xmlns:a16="http://schemas.microsoft.com/office/drawing/2014/main" id="{7F2AB734-F79B-1711-5023-9764B0D410F2}"/>
              </a:ext>
            </a:extLst>
          </p:cNvPr>
          <p:cNvSpPr>
            <a:spLocks noGrp="1"/>
          </p:cNvSpPr>
          <p:nvPr>
            <p:ph type="subTitle" idx="1"/>
          </p:nvPr>
        </p:nvSpPr>
        <p:spPr>
          <a:xfrm>
            <a:off x="4114800" y="23053043"/>
            <a:ext cx="24688800" cy="10596877"/>
          </a:xfrm>
        </p:spPr>
        <p:txBody>
          <a:bodyPr/>
          <a:lstStyle>
            <a:lvl1pPr marL="0" indent="0" algn="ctr">
              <a:buNone/>
              <a:defRPr sz="6480"/>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1DABCA8-B934-16E0-0DDD-CD506D9CFEE8}"/>
              </a:ext>
            </a:extLst>
          </p:cNvPr>
          <p:cNvSpPr>
            <a:spLocks noGrp="1"/>
          </p:cNvSpPr>
          <p:nvPr>
            <p:ph type="dt" sz="half" idx="10"/>
          </p:nvPr>
        </p:nvSpPr>
        <p:spPr/>
        <p:txBody>
          <a:bodyPr/>
          <a:lstStyle/>
          <a:p>
            <a:fld id="{972C74B1-4F06-4169-BB06-1C0411B7669F}" type="datetimeFigureOut">
              <a:rPr lang="en-CA" smtClean="0"/>
              <a:t>2025-01-07</a:t>
            </a:fld>
            <a:endParaRPr lang="en-CA"/>
          </a:p>
        </p:txBody>
      </p:sp>
      <p:sp>
        <p:nvSpPr>
          <p:cNvPr id="5" name="Footer Placeholder 4">
            <a:extLst>
              <a:ext uri="{FF2B5EF4-FFF2-40B4-BE49-F238E27FC236}">
                <a16:creationId xmlns:a16="http://schemas.microsoft.com/office/drawing/2014/main" id="{11A37A61-5A11-8639-8883-54FC38F5A76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DA7F1B8-4F06-12B5-2C7A-71C7BB760686}"/>
              </a:ext>
            </a:extLst>
          </p:cNvPr>
          <p:cNvSpPr>
            <a:spLocks noGrp="1"/>
          </p:cNvSpPr>
          <p:nvPr>
            <p:ph type="sldNum" sz="quarter" idx="12"/>
          </p:nvPr>
        </p:nvSpPr>
        <p:spPr/>
        <p:txBody>
          <a:bodyPr/>
          <a:lstStyle/>
          <a:p>
            <a:fld id="{1078972B-0C33-4727-B03F-A752240EAEC9}" type="slidenum">
              <a:rPr lang="en-CA" smtClean="0"/>
              <a:t>‹#›</a:t>
            </a:fld>
            <a:endParaRPr lang="en-CA"/>
          </a:p>
        </p:txBody>
      </p:sp>
    </p:spTree>
    <p:extLst>
      <p:ext uri="{BB962C8B-B14F-4D97-AF65-F5344CB8AC3E}">
        <p14:creationId xmlns:p14="http://schemas.microsoft.com/office/powerpoint/2010/main" val="3685057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DCBE0-0E2D-5A8C-5C90-8A1BABAA243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663AABE-4A94-6835-1622-EE2277BA2F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522A106-B999-7A14-3FC1-E67F72CD67A5}"/>
              </a:ext>
            </a:extLst>
          </p:cNvPr>
          <p:cNvSpPr>
            <a:spLocks noGrp="1"/>
          </p:cNvSpPr>
          <p:nvPr>
            <p:ph type="dt" sz="half" idx="10"/>
          </p:nvPr>
        </p:nvSpPr>
        <p:spPr/>
        <p:txBody>
          <a:bodyPr/>
          <a:lstStyle/>
          <a:p>
            <a:fld id="{972C74B1-4F06-4169-BB06-1C0411B7669F}" type="datetimeFigureOut">
              <a:rPr lang="en-CA" smtClean="0"/>
              <a:t>2025-01-07</a:t>
            </a:fld>
            <a:endParaRPr lang="en-CA"/>
          </a:p>
        </p:txBody>
      </p:sp>
      <p:sp>
        <p:nvSpPr>
          <p:cNvPr id="5" name="Footer Placeholder 4">
            <a:extLst>
              <a:ext uri="{FF2B5EF4-FFF2-40B4-BE49-F238E27FC236}">
                <a16:creationId xmlns:a16="http://schemas.microsoft.com/office/drawing/2014/main" id="{11E09AE9-17B1-2214-C561-08F8DD207DB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7617905-526C-C460-BCEC-83DD0125A72A}"/>
              </a:ext>
            </a:extLst>
          </p:cNvPr>
          <p:cNvSpPr>
            <a:spLocks noGrp="1"/>
          </p:cNvSpPr>
          <p:nvPr>
            <p:ph type="sldNum" sz="quarter" idx="12"/>
          </p:nvPr>
        </p:nvSpPr>
        <p:spPr/>
        <p:txBody>
          <a:bodyPr/>
          <a:lstStyle/>
          <a:p>
            <a:fld id="{1078972B-0C33-4727-B03F-A752240EAEC9}" type="slidenum">
              <a:rPr lang="en-CA" smtClean="0"/>
              <a:t>‹#›</a:t>
            </a:fld>
            <a:endParaRPr lang="en-CA"/>
          </a:p>
        </p:txBody>
      </p:sp>
    </p:spTree>
    <p:extLst>
      <p:ext uri="{BB962C8B-B14F-4D97-AF65-F5344CB8AC3E}">
        <p14:creationId xmlns:p14="http://schemas.microsoft.com/office/powerpoint/2010/main" val="1454496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DD951D-CF38-CF59-A944-5DF6880E390E}"/>
              </a:ext>
            </a:extLst>
          </p:cNvPr>
          <p:cNvSpPr>
            <a:spLocks noGrp="1"/>
          </p:cNvSpPr>
          <p:nvPr>
            <p:ph type="title" orient="vert"/>
          </p:nvPr>
        </p:nvSpPr>
        <p:spPr>
          <a:xfrm>
            <a:off x="23557230" y="2336800"/>
            <a:ext cx="7098030" cy="37195763"/>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AB926E8-013E-08C2-BEE1-172962DB3913}"/>
              </a:ext>
            </a:extLst>
          </p:cNvPr>
          <p:cNvSpPr>
            <a:spLocks noGrp="1"/>
          </p:cNvSpPr>
          <p:nvPr>
            <p:ph type="body" orient="vert" idx="1"/>
          </p:nvPr>
        </p:nvSpPr>
        <p:spPr>
          <a:xfrm>
            <a:off x="2263140" y="2336800"/>
            <a:ext cx="20882610" cy="3719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7E4830E-FFD5-E967-7586-6149A712B8A0}"/>
              </a:ext>
            </a:extLst>
          </p:cNvPr>
          <p:cNvSpPr>
            <a:spLocks noGrp="1"/>
          </p:cNvSpPr>
          <p:nvPr>
            <p:ph type="dt" sz="half" idx="10"/>
          </p:nvPr>
        </p:nvSpPr>
        <p:spPr/>
        <p:txBody>
          <a:bodyPr/>
          <a:lstStyle/>
          <a:p>
            <a:fld id="{972C74B1-4F06-4169-BB06-1C0411B7669F}" type="datetimeFigureOut">
              <a:rPr lang="en-CA" smtClean="0"/>
              <a:t>2025-01-07</a:t>
            </a:fld>
            <a:endParaRPr lang="en-CA"/>
          </a:p>
        </p:txBody>
      </p:sp>
      <p:sp>
        <p:nvSpPr>
          <p:cNvPr id="5" name="Footer Placeholder 4">
            <a:extLst>
              <a:ext uri="{FF2B5EF4-FFF2-40B4-BE49-F238E27FC236}">
                <a16:creationId xmlns:a16="http://schemas.microsoft.com/office/drawing/2014/main" id="{F69B7ECB-606E-F830-EE92-48B38959A16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2C1D9E4-3F26-86F2-EBC9-66C7C2D55516}"/>
              </a:ext>
            </a:extLst>
          </p:cNvPr>
          <p:cNvSpPr>
            <a:spLocks noGrp="1"/>
          </p:cNvSpPr>
          <p:nvPr>
            <p:ph type="sldNum" sz="quarter" idx="12"/>
          </p:nvPr>
        </p:nvSpPr>
        <p:spPr/>
        <p:txBody>
          <a:bodyPr/>
          <a:lstStyle/>
          <a:p>
            <a:fld id="{1078972B-0C33-4727-B03F-A752240EAEC9}" type="slidenum">
              <a:rPr lang="en-CA" smtClean="0"/>
              <a:t>‹#›</a:t>
            </a:fld>
            <a:endParaRPr lang="en-CA"/>
          </a:p>
        </p:txBody>
      </p:sp>
    </p:spTree>
    <p:extLst>
      <p:ext uri="{BB962C8B-B14F-4D97-AF65-F5344CB8AC3E}">
        <p14:creationId xmlns:p14="http://schemas.microsoft.com/office/powerpoint/2010/main" val="1913502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E2DD4-4654-915F-7B37-7BDF85212D7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9285AAF-D75E-8F9C-C6F5-8B1E5F318A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88764EB-9901-CD7E-153F-BD54692C2369}"/>
              </a:ext>
            </a:extLst>
          </p:cNvPr>
          <p:cNvSpPr>
            <a:spLocks noGrp="1"/>
          </p:cNvSpPr>
          <p:nvPr>
            <p:ph type="dt" sz="half" idx="10"/>
          </p:nvPr>
        </p:nvSpPr>
        <p:spPr/>
        <p:txBody>
          <a:bodyPr/>
          <a:lstStyle/>
          <a:p>
            <a:fld id="{972C74B1-4F06-4169-BB06-1C0411B7669F}" type="datetimeFigureOut">
              <a:rPr lang="en-CA" smtClean="0"/>
              <a:t>2025-01-07</a:t>
            </a:fld>
            <a:endParaRPr lang="en-CA"/>
          </a:p>
        </p:txBody>
      </p:sp>
      <p:sp>
        <p:nvSpPr>
          <p:cNvPr id="5" name="Footer Placeholder 4">
            <a:extLst>
              <a:ext uri="{FF2B5EF4-FFF2-40B4-BE49-F238E27FC236}">
                <a16:creationId xmlns:a16="http://schemas.microsoft.com/office/drawing/2014/main" id="{97011A20-166C-7102-33B8-3FB64FE1CBA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FE935F0-1A0D-162D-229C-6B42311A19A8}"/>
              </a:ext>
            </a:extLst>
          </p:cNvPr>
          <p:cNvSpPr>
            <a:spLocks noGrp="1"/>
          </p:cNvSpPr>
          <p:nvPr>
            <p:ph type="sldNum" sz="quarter" idx="12"/>
          </p:nvPr>
        </p:nvSpPr>
        <p:spPr/>
        <p:txBody>
          <a:bodyPr/>
          <a:lstStyle/>
          <a:p>
            <a:fld id="{1078972B-0C33-4727-B03F-A752240EAEC9}" type="slidenum">
              <a:rPr lang="en-CA" smtClean="0"/>
              <a:t>‹#›</a:t>
            </a:fld>
            <a:endParaRPr lang="en-CA"/>
          </a:p>
        </p:txBody>
      </p:sp>
    </p:spTree>
    <p:extLst>
      <p:ext uri="{BB962C8B-B14F-4D97-AF65-F5344CB8AC3E}">
        <p14:creationId xmlns:p14="http://schemas.microsoft.com/office/powerpoint/2010/main" val="805730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870E9-CBAF-27BD-31BC-434802AD0513}"/>
              </a:ext>
            </a:extLst>
          </p:cNvPr>
          <p:cNvSpPr>
            <a:spLocks noGrp="1"/>
          </p:cNvSpPr>
          <p:nvPr>
            <p:ph type="title"/>
          </p:nvPr>
        </p:nvSpPr>
        <p:spPr>
          <a:xfrm>
            <a:off x="2245995" y="10942326"/>
            <a:ext cx="28392120" cy="18257517"/>
          </a:xfrm>
        </p:spPr>
        <p:txBody>
          <a:bodyPr anchor="b"/>
          <a:lstStyle>
            <a:lvl1pPr>
              <a:defRPr sz="162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7264CBC-D92A-ED0B-8127-30B13AFA36B2}"/>
              </a:ext>
            </a:extLst>
          </p:cNvPr>
          <p:cNvSpPr>
            <a:spLocks noGrp="1"/>
          </p:cNvSpPr>
          <p:nvPr>
            <p:ph type="body" idx="1"/>
          </p:nvPr>
        </p:nvSpPr>
        <p:spPr>
          <a:xfrm>
            <a:off x="2245995" y="29372566"/>
            <a:ext cx="28392120" cy="9601197"/>
          </a:xfrm>
        </p:spPr>
        <p:txBody>
          <a:bodyPr/>
          <a:lstStyle>
            <a:lvl1pPr marL="0" indent="0">
              <a:buNone/>
              <a:defRPr sz="6480">
                <a:solidFill>
                  <a:schemeClr val="tx1">
                    <a:tint val="82000"/>
                  </a:schemeClr>
                </a:solidFill>
              </a:defRPr>
            </a:lvl1pPr>
            <a:lvl2pPr marL="1234440" indent="0">
              <a:buNone/>
              <a:defRPr sz="5400">
                <a:solidFill>
                  <a:schemeClr val="tx1">
                    <a:tint val="82000"/>
                  </a:schemeClr>
                </a:solidFill>
              </a:defRPr>
            </a:lvl2pPr>
            <a:lvl3pPr marL="2468880" indent="0">
              <a:buNone/>
              <a:defRPr sz="4860">
                <a:solidFill>
                  <a:schemeClr val="tx1">
                    <a:tint val="82000"/>
                  </a:schemeClr>
                </a:solidFill>
              </a:defRPr>
            </a:lvl3pPr>
            <a:lvl4pPr marL="3703320" indent="0">
              <a:buNone/>
              <a:defRPr sz="4320">
                <a:solidFill>
                  <a:schemeClr val="tx1">
                    <a:tint val="82000"/>
                  </a:schemeClr>
                </a:solidFill>
              </a:defRPr>
            </a:lvl4pPr>
            <a:lvl5pPr marL="4937760" indent="0">
              <a:buNone/>
              <a:defRPr sz="4320">
                <a:solidFill>
                  <a:schemeClr val="tx1">
                    <a:tint val="82000"/>
                  </a:schemeClr>
                </a:solidFill>
              </a:defRPr>
            </a:lvl5pPr>
            <a:lvl6pPr marL="6172200" indent="0">
              <a:buNone/>
              <a:defRPr sz="4320">
                <a:solidFill>
                  <a:schemeClr val="tx1">
                    <a:tint val="82000"/>
                  </a:schemeClr>
                </a:solidFill>
              </a:defRPr>
            </a:lvl6pPr>
            <a:lvl7pPr marL="7406640" indent="0">
              <a:buNone/>
              <a:defRPr sz="4320">
                <a:solidFill>
                  <a:schemeClr val="tx1">
                    <a:tint val="82000"/>
                  </a:schemeClr>
                </a:solidFill>
              </a:defRPr>
            </a:lvl7pPr>
            <a:lvl8pPr marL="8641080" indent="0">
              <a:buNone/>
              <a:defRPr sz="4320">
                <a:solidFill>
                  <a:schemeClr val="tx1">
                    <a:tint val="82000"/>
                  </a:schemeClr>
                </a:solidFill>
              </a:defRPr>
            </a:lvl8pPr>
            <a:lvl9pPr marL="9875520" indent="0">
              <a:buNone/>
              <a:defRPr sz="43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DE7DB6-1926-1E47-55C9-8A3A4EDA27B8}"/>
              </a:ext>
            </a:extLst>
          </p:cNvPr>
          <p:cNvSpPr>
            <a:spLocks noGrp="1"/>
          </p:cNvSpPr>
          <p:nvPr>
            <p:ph type="dt" sz="half" idx="10"/>
          </p:nvPr>
        </p:nvSpPr>
        <p:spPr/>
        <p:txBody>
          <a:bodyPr/>
          <a:lstStyle/>
          <a:p>
            <a:fld id="{972C74B1-4F06-4169-BB06-1C0411B7669F}" type="datetimeFigureOut">
              <a:rPr lang="en-CA" smtClean="0"/>
              <a:t>2025-01-07</a:t>
            </a:fld>
            <a:endParaRPr lang="en-CA"/>
          </a:p>
        </p:txBody>
      </p:sp>
      <p:sp>
        <p:nvSpPr>
          <p:cNvPr id="5" name="Footer Placeholder 4">
            <a:extLst>
              <a:ext uri="{FF2B5EF4-FFF2-40B4-BE49-F238E27FC236}">
                <a16:creationId xmlns:a16="http://schemas.microsoft.com/office/drawing/2014/main" id="{0F8FD1D4-60FD-4AA3-2429-2BE4E6783D1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BB744D8-3522-0FB9-9068-0097DB63F316}"/>
              </a:ext>
            </a:extLst>
          </p:cNvPr>
          <p:cNvSpPr>
            <a:spLocks noGrp="1"/>
          </p:cNvSpPr>
          <p:nvPr>
            <p:ph type="sldNum" sz="quarter" idx="12"/>
          </p:nvPr>
        </p:nvSpPr>
        <p:spPr/>
        <p:txBody>
          <a:bodyPr/>
          <a:lstStyle/>
          <a:p>
            <a:fld id="{1078972B-0C33-4727-B03F-A752240EAEC9}" type="slidenum">
              <a:rPr lang="en-CA" smtClean="0"/>
              <a:t>‹#›</a:t>
            </a:fld>
            <a:endParaRPr lang="en-CA"/>
          </a:p>
        </p:txBody>
      </p:sp>
    </p:spTree>
    <p:extLst>
      <p:ext uri="{BB962C8B-B14F-4D97-AF65-F5344CB8AC3E}">
        <p14:creationId xmlns:p14="http://schemas.microsoft.com/office/powerpoint/2010/main" val="2150683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818FB-5B17-81F2-118E-762F5CC76A1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2340F6-60B8-0EDC-2B16-1DD71A592CE8}"/>
              </a:ext>
            </a:extLst>
          </p:cNvPr>
          <p:cNvSpPr>
            <a:spLocks noGrp="1"/>
          </p:cNvSpPr>
          <p:nvPr>
            <p:ph sz="half" idx="1"/>
          </p:nvPr>
        </p:nvSpPr>
        <p:spPr>
          <a:xfrm>
            <a:off x="2263140" y="11684000"/>
            <a:ext cx="1399032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899FFCA-6E3A-48CC-29AF-E0E1DEC26907}"/>
              </a:ext>
            </a:extLst>
          </p:cNvPr>
          <p:cNvSpPr>
            <a:spLocks noGrp="1"/>
          </p:cNvSpPr>
          <p:nvPr>
            <p:ph sz="half" idx="2"/>
          </p:nvPr>
        </p:nvSpPr>
        <p:spPr>
          <a:xfrm>
            <a:off x="16664940" y="11684000"/>
            <a:ext cx="1399032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87173D7-DA1B-EE42-2021-E3E2EB3B055D}"/>
              </a:ext>
            </a:extLst>
          </p:cNvPr>
          <p:cNvSpPr>
            <a:spLocks noGrp="1"/>
          </p:cNvSpPr>
          <p:nvPr>
            <p:ph type="dt" sz="half" idx="10"/>
          </p:nvPr>
        </p:nvSpPr>
        <p:spPr/>
        <p:txBody>
          <a:bodyPr/>
          <a:lstStyle/>
          <a:p>
            <a:fld id="{972C74B1-4F06-4169-BB06-1C0411B7669F}" type="datetimeFigureOut">
              <a:rPr lang="en-CA" smtClean="0"/>
              <a:t>2025-01-07</a:t>
            </a:fld>
            <a:endParaRPr lang="en-CA"/>
          </a:p>
        </p:txBody>
      </p:sp>
      <p:sp>
        <p:nvSpPr>
          <p:cNvPr id="6" name="Footer Placeholder 5">
            <a:extLst>
              <a:ext uri="{FF2B5EF4-FFF2-40B4-BE49-F238E27FC236}">
                <a16:creationId xmlns:a16="http://schemas.microsoft.com/office/drawing/2014/main" id="{1FE4C53A-753F-50EA-8CFD-A1A88C711C0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7BBF01D-CCCC-6169-DD3A-485BAEEA896B}"/>
              </a:ext>
            </a:extLst>
          </p:cNvPr>
          <p:cNvSpPr>
            <a:spLocks noGrp="1"/>
          </p:cNvSpPr>
          <p:nvPr>
            <p:ph type="sldNum" sz="quarter" idx="12"/>
          </p:nvPr>
        </p:nvSpPr>
        <p:spPr/>
        <p:txBody>
          <a:bodyPr/>
          <a:lstStyle/>
          <a:p>
            <a:fld id="{1078972B-0C33-4727-B03F-A752240EAEC9}" type="slidenum">
              <a:rPr lang="en-CA" smtClean="0"/>
              <a:t>‹#›</a:t>
            </a:fld>
            <a:endParaRPr lang="en-CA"/>
          </a:p>
        </p:txBody>
      </p:sp>
    </p:spTree>
    <p:extLst>
      <p:ext uri="{BB962C8B-B14F-4D97-AF65-F5344CB8AC3E}">
        <p14:creationId xmlns:p14="http://schemas.microsoft.com/office/powerpoint/2010/main" val="4216951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E5FB1-A707-36F6-12E2-52414173AB19}"/>
              </a:ext>
            </a:extLst>
          </p:cNvPr>
          <p:cNvSpPr>
            <a:spLocks noGrp="1"/>
          </p:cNvSpPr>
          <p:nvPr>
            <p:ph type="title"/>
          </p:nvPr>
        </p:nvSpPr>
        <p:spPr>
          <a:xfrm>
            <a:off x="2267428" y="2336803"/>
            <a:ext cx="28392120" cy="848360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B8D628-00F1-FCCC-EDD9-68B7F12212FE}"/>
              </a:ext>
            </a:extLst>
          </p:cNvPr>
          <p:cNvSpPr>
            <a:spLocks noGrp="1"/>
          </p:cNvSpPr>
          <p:nvPr>
            <p:ph type="body" idx="1"/>
          </p:nvPr>
        </p:nvSpPr>
        <p:spPr>
          <a:xfrm>
            <a:off x="2267429" y="10759443"/>
            <a:ext cx="13926025" cy="5273037"/>
          </a:xfrm>
        </p:spPr>
        <p:txBody>
          <a:bodyPr anchor="b"/>
          <a:lstStyle>
            <a:lvl1pPr marL="0" indent="0">
              <a:buNone/>
              <a:defRPr sz="6480" b="1"/>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a:t>Click to edit Master text styles</a:t>
            </a:r>
          </a:p>
        </p:txBody>
      </p:sp>
      <p:sp>
        <p:nvSpPr>
          <p:cNvPr id="4" name="Content Placeholder 3">
            <a:extLst>
              <a:ext uri="{FF2B5EF4-FFF2-40B4-BE49-F238E27FC236}">
                <a16:creationId xmlns:a16="http://schemas.microsoft.com/office/drawing/2014/main" id="{E8AEA3F2-E9F5-04B1-25BA-219260493B50}"/>
              </a:ext>
            </a:extLst>
          </p:cNvPr>
          <p:cNvSpPr>
            <a:spLocks noGrp="1"/>
          </p:cNvSpPr>
          <p:nvPr>
            <p:ph sz="half" idx="2"/>
          </p:nvPr>
        </p:nvSpPr>
        <p:spPr>
          <a:xfrm>
            <a:off x="2267429" y="16032480"/>
            <a:ext cx="13926025"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DE19AAF-8041-4FE8-ED53-85FC937AC276}"/>
              </a:ext>
            </a:extLst>
          </p:cNvPr>
          <p:cNvSpPr>
            <a:spLocks noGrp="1"/>
          </p:cNvSpPr>
          <p:nvPr>
            <p:ph type="body" sz="quarter" idx="3"/>
          </p:nvPr>
        </p:nvSpPr>
        <p:spPr>
          <a:xfrm>
            <a:off x="16664940" y="10759443"/>
            <a:ext cx="13994608" cy="5273037"/>
          </a:xfrm>
        </p:spPr>
        <p:txBody>
          <a:bodyPr anchor="b"/>
          <a:lstStyle>
            <a:lvl1pPr marL="0" indent="0">
              <a:buNone/>
              <a:defRPr sz="6480" b="1"/>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a:t>Click to edit Master text styles</a:t>
            </a:r>
          </a:p>
        </p:txBody>
      </p:sp>
      <p:sp>
        <p:nvSpPr>
          <p:cNvPr id="6" name="Content Placeholder 5">
            <a:extLst>
              <a:ext uri="{FF2B5EF4-FFF2-40B4-BE49-F238E27FC236}">
                <a16:creationId xmlns:a16="http://schemas.microsoft.com/office/drawing/2014/main" id="{14056841-F0F6-C9D7-6DBA-03743E932B21}"/>
              </a:ext>
            </a:extLst>
          </p:cNvPr>
          <p:cNvSpPr>
            <a:spLocks noGrp="1"/>
          </p:cNvSpPr>
          <p:nvPr>
            <p:ph sz="quarter" idx="4"/>
          </p:nvPr>
        </p:nvSpPr>
        <p:spPr>
          <a:xfrm>
            <a:off x="16664940" y="16032480"/>
            <a:ext cx="13994608"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9ADFAEA-6F5D-E997-0FB0-87025EAE9659}"/>
              </a:ext>
            </a:extLst>
          </p:cNvPr>
          <p:cNvSpPr>
            <a:spLocks noGrp="1"/>
          </p:cNvSpPr>
          <p:nvPr>
            <p:ph type="dt" sz="half" idx="10"/>
          </p:nvPr>
        </p:nvSpPr>
        <p:spPr/>
        <p:txBody>
          <a:bodyPr/>
          <a:lstStyle/>
          <a:p>
            <a:fld id="{972C74B1-4F06-4169-BB06-1C0411B7669F}" type="datetimeFigureOut">
              <a:rPr lang="en-CA" smtClean="0"/>
              <a:t>2025-01-07</a:t>
            </a:fld>
            <a:endParaRPr lang="en-CA"/>
          </a:p>
        </p:txBody>
      </p:sp>
      <p:sp>
        <p:nvSpPr>
          <p:cNvPr id="8" name="Footer Placeholder 7">
            <a:extLst>
              <a:ext uri="{FF2B5EF4-FFF2-40B4-BE49-F238E27FC236}">
                <a16:creationId xmlns:a16="http://schemas.microsoft.com/office/drawing/2014/main" id="{7F3812AD-37CC-0C4C-F9E5-5E04F5D66CE7}"/>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1B6B423-54CA-5E00-E489-DDD3CD118480}"/>
              </a:ext>
            </a:extLst>
          </p:cNvPr>
          <p:cNvSpPr>
            <a:spLocks noGrp="1"/>
          </p:cNvSpPr>
          <p:nvPr>
            <p:ph type="sldNum" sz="quarter" idx="12"/>
          </p:nvPr>
        </p:nvSpPr>
        <p:spPr/>
        <p:txBody>
          <a:bodyPr/>
          <a:lstStyle/>
          <a:p>
            <a:fld id="{1078972B-0C33-4727-B03F-A752240EAEC9}" type="slidenum">
              <a:rPr lang="en-CA" smtClean="0"/>
              <a:t>‹#›</a:t>
            </a:fld>
            <a:endParaRPr lang="en-CA"/>
          </a:p>
        </p:txBody>
      </p:sp>
    </p:spTree>
    <p:extLst>
      <p:ext uri="{BB962C8B-B14F-4D97-AF65-F5344CB8AC3E}">
        <p14:creationId xmlns:p14="http://schemas.microsoft.com/office/powerpoint/2010/main" val="764042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6FA92-B3A2-F95E-5873-2373C0475DE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3FA46F5-BFAD-6019-1155-DDBFF155F028}"/>
              </a:ext>
            </a:extLst>
          </p:cNvPr>
          <p:cNvSpPr>
            <a:spLocks noGrp="1"/>
          </p:cNvSpPr>
          <p:nvPr>
            <p:ph type="dt" sz="half" idx="10"/>
          </p:nvPr>
        </p:nvSpPr>
        <p:spPr/>
        <p:txBody>
          <a:bodyPr/>
          <a:lstStyle/>
          <a:p>
            <a:fld id="{972C74B1-4F06-4169-BB06-1C0411B7669F}" type="datetimeFigureOut">
              <a:rPr lang="en-CA" smtClean="0"/>
              <a:t>2025-01-07</a:t>
            </a:fld>
            <a:endParaRPr lang="en-CA"/>
          </a:p>
        </p:txBody>
      </p:sp>
      <p:sp>
        <p:nvSpPr>
          <p:cNvPr id="4" name="Footer Placeholder 3">
            <a:extLst>
              <a:ext uri="{FF2B5EF4-FFF2-40B4-BE49-F238E27FC236}">
                <a16:creationId xmlns:a16="http://schemas.microsoft.com/office/drawing/2014/main" id="{2785E897-AA49-8244-3056-72CBEC6E025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737A4D92-BF6B-211A-5AEE-D27483CC5650}"/>
              </a:ext>
            </a:extLst>
          </p:cNvPr>
          <p:cNvSpPr>
            <a:spLocks noGrp="1"/>
          </p:cNvSpPr>
          <p:nvPr>
            <p:ph type="sldNum" sz="quarter" idx="12"/>
          </p:nvPr>
        </p:nvSpPr>
        <p:spPr/>
        <p:txBody>
          <a:bodyPr/>
          <a:lstStyle/>
          <a:p>
            <a:fld id="{1078972B-0C33-4727-B03F-A752240EAEC9}" type="slidenum">
              <a:rPr lang="en-CA" smtClean="0"/>
              <a:t>‹#›</a:t>
            </a:fld>
            <a:endParaRPr lang="en-CA"/>
          </a:p>
        </p:txBody>
      </p:sp>
    </p:spTree>
    <p:extLst>
      <p:ext uri="{BB962C8B-B14F-4D97-AF65-F5344CB8AC3E}">
        <p14:creationId xmlns:p14="http://schemas.microsoft.com/office/powerpoint/2010/main" val="161953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BEBBA-5F6D-EB89-82E1-7F8B06AC0586}"/>
              </a:ext>
            </a:extLst>
          </p:cNvPr>
          <p:cNvSpPr>
            <a:spLocks noGrp="1"/>
          </p:cNvSpPr>
          <p:nvPr>
            <p:ph type="dt" sz="half" idx="10"/>
          </p:nvPr>
        </p:nvSpPr>
        <p:spPr/>
        <p:txBody>
          <a:bodyPr/>
          <a:lstStyle/>
          <a:p>
            <a:fld id="{972C74B1-4F06-4169-BB06-1C0411B7669F}" type="datetimeFigureOut">
              <a:rPr lang="en-CA" smtClean="0"/>
              <a:t>2025-01-07</a:t>
            </a:fld>
            <a:endParaRPr lang="en-CA"/>
          </a:p>
        </p:txBody>
      </p:sp>
      <p:sp>
        <p:nvSpPr>
          <p:cNvPr id="3" name="Footer Placeholder 2">
            <a:extLst>
              <a:ext uri="{FF2B5EF4-FFF2-40B4-BE49-F238E27FC236}">
                <a16:creationId xmlns:a16="http://schemas.microsoft.com/office/drawing/2014/main" id="{C08BCE71-7985-6C13-2B31-2FBEE12D80A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22E773C-A032-9406-D0E7-EA59A78EB65D}"/>
              </a:ext>
            </a:extLst>
          </p:cNvPr>
          <p:cNvSpPr>
            <a:spLocks noGrp="1"/>
          </p:cNvSpPr>
          <p:nvPr>
            <p:ph type="sldNum" sz="quarter" idx="12"/>
          </p:nvPr>
        </p:nvSpPr>
        <p:spPr/>
        <p:txBody>
          <a:bodyPr/>
          <a:lstStyle/>
          <a:p>
            <a:fld id="{1078972B-0C33-4727-B03F-A752240EAEC9}" type="slidenum">
              <a:rPr lang="en-CA" smtClean="0"/>
              <a:t>‹#›</a:t>
            </a:fld>
            <a:endParaRPr lang="en-CA"/>
          </a:p>
        </p:txBody>
      </p:sp>
    </p:spTree>
    <p:extLst>
      <p:ext uri="{BB962C8B-B14F-4D97-AF65-F5344CB8AC3E}">
        <p14:creationId xmlns:p14="http://schemas.microsoft.com/office/powerpoint/2010/main" val="216260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D45BE-752D-BCAC-FB71-5A269BCCBE02}"/>
              </a:ext>
            </a:extLst>
          </p:cNvPr>
          <p:cNvSpPr>
            <a:spLocks noGrp="1"/>
          </p:cNvSpPr>
          <p:nvPr>
            <p:ph type="title"/>
          </p:nvPr>
        </p:nvSpPr>
        <p:spPr>
          <a:xfrm>
            <a:off x="2267429" y="2926080"/>
            <a:ext cx="10617040" cy="10241280"/>
          </a:xfrm>
        </p:spPr>
        <p:txBody>
          <a:bodyPr anchor="b"/>
          <a:lstStyle>
            <a:lvl1pPr>
              <a:defRPr sz="864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7182080-3CCB-4D35-A1F7-E192D3BCE4B5}"/>
              </a:ext>
            </a:extLst>
          </p:cNvPr>
          <p:cNvSpPr>
            <a:spLocks noGrp="1"/>
          </p:cNvSpPr>
          <p:nvPr>
            <p:ph idx="1"/>
          </p:nvPr>
        </p:nvSpPr>
        <p:spPr>
          <a:xfrm>
            <a:off x="13994608" y="6319523"/>
            <a:ext cx="16664940" cy="31191200"/>
          </a:xfrm>
        </p:spPr>
        <p:txBody>
          <a:bodyPr/>
          <a:lstStyle>
            <a:lvl1pPr>
              <a:defRPr sz="8640"/>
            </a:lvl1pPr>
            <a:lvl2pPr>
              <a:defRPr sz="7560"/>
            </a:lvl2pPr>
            <a:lvl3pPr>
              <a:defRPr sz="6480"/>
            </a:lvl3pPr>
            <a:lvl4pPr>
              <a:defRPr sz="5400"/>
            </a:lvl4pPr>
            <a:lvl5pPr>
              <a:defRPr sz="5400"/>
            </a:lvl5pPr>
            <a:lvl6pPr>
              <a:defRPr sz="5400"/>
            </a:lvl6pPr>
            <a:lvl7pPr>
              <a:defRPr sz="5400"/>
            </a:lvl7pPr>
            <a:lvl8pPr>
              <a:defRPr sz="5400"/>
            </a:lvl8pPr>
            <a:lvl9pPr>
              <a:defRPr sz="5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150363D-DC65-04E2-8695-6D59B2DD9810}"/>
              </a:ext>
            </a:extLst>
          </p:cNvPr>
          <p:cNvSpPr>
            <a:spLocks noGrp="1"/>
          </p:cNvSpPr>
          <p:nvPr>
            <p:ph type="body" sz="half" idx="2"/>
          </p:nvPr>
        </p:nvSpPr>
        <p:spPr>
          <a:xfrm>
            <a:off x="2267429" y="13167360"/>
            <a:ext cx="10617040" cy="24394163"/>
          </a:xfrm>
        </p:spPr>
        <p:txBody>
          <a:bodyPr/>
          <a:lstStyle>
            <a:lvl1pPr marL="0" indent="0">
              <a:buNone/>
              <a:defRPr sz="4320"/>
            </a:lvl1pPr>
            <a:lvl2pPr marL="1234440" indent="0">
              <a:buNone/>
              <a:defRPr sz="3780"/>
            </a:lvl2pPr>
            <a:lvl3pPr marL="2468880" indent="0">
              <a:buNone/>
              <a:defRPr sz="3240"/>
            </a:lvl3pPr>
            <a:lvl4pPr marL="3703320" indent="0">
              <a:buNone/>
              <a:defRPr sz="2700"/>
            </a:lvl4pPr>
            <a:lvl5pPr marL="4937760" indent="0">
              <a:buNone/>
              <a:defRPr sz="2700"/>
            </a:lvl5pPr>
            <a:lvl6pPr marL="6172200" indent="0">
              <a:buNone/>
              <a:defRPr sz="2700"/>
            </a:lvl6pPr>
            <a:lvl7pPr marL="7406640" indent="0">
              <a:buNone/>
              <a:defRPr sz="2700"/>
            </a:lvl7pPr>
            <a:lvl8pPr marL="8641080" indent="0">
              <a:buNone/>
              <a:defRPr sz="2700"/>
            </a:lvl8pPr>
            <a:lvl9pPr marL="9875520" indent="0">
              <a:buNone/>
              <a:defRPr sz="2700"/>
            </a:lvl9pPr>
          </a:lstStyle>
          <a:p>
            <a:pPr lvl="0"/>
            <a:r>
              <a:rPr lang="en-US"/>
              <a:t>Click to edit Master text styles</a:t>
            </a:r>
          </a:p>
        </p:txBody>
      </p:sp>
      <p:sp>
        <p:nvSpPr>
          <p:cNvPr id="5" name="Date Placeholder 4">
            <a:extLst>
              <a:ext uri="{FF2B5EF4-FFF2-40B4-BE49-F238E27FC236}">
                <a16:creationId xmlns:a16="http://schemas.microsoft.com/office/drawing/2014/main" id="{7D64B989-41B2-A802-713E-3F03C0F139A6}"/>
              </a:ext>
            </a:extLst>
          </p:cNvPr>
          <p:cNvSpPr>
            <a:spLocks noGrp="1"/>
          </p:cNvSpPr>
          <p:nvPr>
            <p:ph type="dt" sz="half" idx="10"/>
          </p:nvPr>
        </p:nvSpPr>
        <p:spPr/>
        <p:txBody>
          <a:bodyPr/>
          <a:lstStyle/>
          <a:p>
            <a:fld id="{972C74B1-4F06-4169-BB06-1C0411B7669F}" type="datetimeFigureOut">
              <a:rPr lang="en-CA" smtClean="0"/>
              <a:t>2025-01-07</a:t>
            </a:fld>
            <a:endParaRPr lang="en-CA"/>
          </a:p>
        </p:txBody>
      </p:sp>
      <p:sp>
        <p:nvSpPr>
          <p:cNvPr id="6" name="Footer Placeholder 5">
            <a:extLst>
              <a:ext uri="{FF2B5EF4-FFF2-40B4-BE49-F238E27FC236}">
                <a16:creationId xmlns:a16="http://schemas.microsoft.com/office/drawing/2014/main" id="{B41A54F6-3135-1CF3-358C-D81EFCF45B8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58BCA19-61BB-E591-751B-46E776234FB6}"/>
              </a:ext>
            </a:extLst>
          </p:cNvPr>
          <p:cNvSpPr>
            <a:spLocks noGrp="1"/>
          </p:cNvSpPr>
          <p:nvPr>
            <p:ph type="sldNum" sz="quarter" idx="12"/>
          </p:nvPr>
        </p:nvSpPr>
        <p:spPr/>
        <p:txBody>
          <a:bodyPr/>
          <a:lstStyle/>
          <a:p>
            <a:fld id="{1078972B-0C33-4727-B03F-A752240EAEC9}" type="slidenum">
              <a:rPr lang="en-CA" smtClean="0"/>
              <a:t>‹#›</a:t>
            </a:fld>
            <a:endParaRPr lang="en-CA"/>
          </a:p>
        </p:txBody>
      </p:sp>
    </p:spTree>
    <p:extLst>
      <p:ext uri="{BB962C8B-B14F-4D97-AF65-F5344CB8AC3E}">
        <p14:creationId xmlns:p14="http://schemas.microsoft.com/office/powerpoint/2010/main" val="304148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C9C7E-CFEA-A798-4310-EE248EEA5CDD}"/>
              </a:ext>
            </a:extLst>
          </p:cNvPr>
          <p:cNvSpPr>
            <a:spLocks noGrp="1"/>
          </p:cNvSpPr>
          <p:nvPr>
            <p:ph type="title"/>
          </p:nvPr>
        </p:nvSpPr>
        <p:spPr>
          <a:xfrm>
            <a:off x="2267429" y="2926080"/>
            <a:ext cx="10617040" cy="10241280"/>
          </a:xfrm>
        </p:spPr>
        <p:txBody>
          <a:bodyPr anchor="b"/>
          <a:lstStyle>
            <a:lvl1pPr>
              <a:defRPr sz="864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B558879-3CF1-3C33-A6D7-3CB75715343C}"/>
              </a:ext>
            </a:extLst>
          </p:cNvPr>
          <p:cNvSpPr>
            <a:spLocks noGrp="1"/>
          </p:cNvSpPr>
          <p:nvPr>
            <p:ph type="pic" idx="1"/>
          </p:nvPr>
        </p:nvSpPr>
        <p:spPr>
          <a:xfrm>
            <a:off x="13994608" y="6319523"/>
            <a:ext cx="16664940" cy="31191200"/>
          </a:xfrm>
        </p:spPr>
        <p:txBody>
          <a:bodyPr/>
          <a:lstStyle>
            <a:lvl1pPr marL="0" indent="0">
              <a:buNone/>
              <a:defRPr sz="8640"/>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endParaRPr lang="en-CA"/>
          </a:p>
        </p:txBody>
      </p:sp>
      <p:sp>
        <p:nvSpPr>
          <p:cNvPr id="4" name="Text Placeholder 3">
            <a:extLst>
              <a:ext uri="{FF2B5EF4-FFF2-40B4-BE49-F238E27FC236}">
                <a16:creationId xmlns:a16="http://schemas.microsoft.com/office/drawing/2014/main" id="{B5A9F007-C756-ABE8-1D2A-35416DF1F144}"/>
              </a:ext>
            </a:extLst>
          </p:cNvPr>
          <p:cNvSpPr>
            <a:spLocks noGrp="1"/>
          </p:cNvSpPr>
          <p:nvPr>
            <p:ph type="body" sz="half" idx="2"/>
          </p:nvPr>
        </p:nvSpPr>
        <p:spPr>
          <a:xfrm>
            <a:off x="2267429" y="13167360"/>
            <a:ext cx="10617040" cy="24394163"/>
          </a:xfrm>
        </p:spPr>
        <p:txBody>
          <a:bodyPr/>
          <a:lstStyle>
            <a:lvl1pPr marL="0" indent="0">
              <a:buNone/>
              <a:defRPr sz="4320"/>
            </a:lvl1pPr>
            <a:lvl2pPr marL="1234440" indent="0">
              <a:buNone/>
              <a:defRPr sz="3780"/>
            </a:lvl2pPr>
            <a:lvl3pPr marL="2468880" indent="0">
              <a:buNone/>
              <a:defRPr sz="3240"/>
            </a:lvl3pPr>
            <a:lvl4pPr marL="3703320" indent="0">
              <a:buNone/>
              <a:defRPr sz="2700"/>
            </a:lvl4pPr>
            <a:lvl5pPr marL="4937760" indent="0">
              <a:buNone/>
              <a:defRPr sz="2700"/>
            </a:lvl5pPr>
            <a:lvl6pPr marL="6172200" indent="0">
              <a:buNone/>
              <a:defRPr sz="2700"/>
            </a:lvl6pPr>
            <a:lvl7pPr marL="7406640" indent="0">
              <a:buNone/>
              <a:defRPr sz="2700"/>
            </a:lvl7pPr>
            <a:lvl8pPr marL="8641080" indent="0">
              <a:buNone/>
              <a:defRPr sz="2700"/>
            </a:lvl8pPr>
            <a:lvl9pPr marL="9875520" indent="0">
              <a:buNone/>
              <a:defRPr sz="2700"/>
            </a:lvl9pPr>
          </a:lstStyle>
          <a:p>
            <a:pPr lvl="0"/>
            <a:r>
              <a:rPr lang="en-US"/>
              <a:t>Click to edit Master text styles</a:t>
            </a:r>
          </a:p>
        </p:txBody>
      </p:sp>
      <p:sp>
        <p:nvSpPr>
          <p:cNvPr id="5" name="Date Placeholder 4">
            <a:extLst>
              <a:ext uri="{FF2B5EF4-FFF2-40B4-BE49-F238E27FC236}">
                <a16:creationId xmlns:a16="http://schemas.microsoft.com/office/drawing/2014/main" id="{E42ED394-7D41-8428-0D45-37526F8740F2}"/>
              </a:ext>
            </a:extLst>
          </p:cNvPr>
          <p:cNvSpPr>
            <a:spLocks noGrp="1"/>
          </p:cNvSpPr>
          <p:nvPr>
            <p:ph type="dt" sz="half" idx="10"/>
          </p:nvPr>
        </p:nvSpPr>
        <p:spPr/>
        <p:txBody>
          <a:bodyPr/>
          <a:lstStyle/>
          <a:p>
            <a:fld id="{972C74B1-4F06-4169-BB06-1C0411B7669F}" type="datetimeFigureOut">
              <a:rPr lang="en-CA" smtClean="0"/>
              <a:t>2025-01-07</a:t>
            </a:fld>
            <a:endParaRPr lang="en-CA"/>
          </a:p>
        </p:txBody>
      </p:sp>
      <p:sp>
        <p:nvSpPr>
          <p:cNvPr id="6" name="Footer Placeholder 5">
            <a:extLst>
              <a:ext uri="{FF2B5EF4-FFF2-40B4-BE49-F238E27FC236}">
                <a16:creationId xmlns:a16="http://schemas.microsoft.com/office/drawing/2014/main" id="{19853401-6129-6F28-AD20-32CE515044A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968DBC8-9F77-5D9C-7A3A-5BFD1AA850A8}"/>
              </a:ext>
            </a:extLst>
          </p:cNvPr>
          <p:cNvSpPr>
            <a:spLocks noGrp="1"/>
          </p:cNvSpPr>
          <p:nvPr>
            <p:ph type="sldNum" sz="quarter" idx="12"/>
          </p:nvPr>
        </p:nvSpPr>
        <p:spPr/>
        <p:txBody>
          <a:bodyPr/>
          <a:lstStyle/>
          <a:p>
            <a:fld id="{1078972B-0C33-4727-B03F-A752240EAEC9}" type="slidenum">
              <a:rPr lang="en-CA" smtClean="0"/>
              <a:t>‹#›</a:t>
            </a:fld>
            <a:endParaRPr lang="en-CA"/>
          </a:p>
        </p:txBody>
      </p:sp>
    </p:spTree>
    <p:extLst>
      <p:ext uri="{BB962C8B-B14F-4D97-AF65-F5344CB8AC3E}">
        <p14:creationId xmlns:p14="http://schemas.microsoft.com/office/powerpoint/2010/main" val="3954630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C81B6F-67E7-2744-8511-CF1A40174371}"/>
              </a:ext>
            </a:extLst>
          </p:cNvPr>
          <p:cNvSpPr>
            <a:spLocks noGrp="1"/>
          </p:cNvSpPr>
          <p:nvPr>
            <p:ph type="title"/>
          </p:nvPr>
        </p:nvSpPr>
        <p:spPr>
          <a:xfrm>
            <a:off x="2263140" y="2336803"/>
            <a:ext cx="28392120" cy="848360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216BD8D-0E19-FB6C-0CF1-59AF0FA4AAB6}"/>
              </a:ext>
            </a:extLst>
          </p:cNvPr>
          <p:cNvSpPr>
            <a:spLocks noGrp="1"/>
          </p:cNvSpPr>
          <p:nvPr>
            <p:ph type="body" idx="1"/>
          </p:nvPr>
        </p:nvSpPr>
        <p:spPr>
          <a:xfrm>
            <a:off x="2263140" y="11684000"/>
            <a:ext cx="28392120" cy="27848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4955CE-82B8-2D22-FD52-EC24652286CE}"/>
              </a:ext>
            </a:extLst>
          </p:cNvPr>
          <p:cNvSpPr>
            <a:spLocks noGrp="1"/>
          </p:cNvSpPr>
          <p:nvPr>
            <p:ph type="dt" sz="half" idx="2"/>
          </p:nvPr>
        </p:nvSpPr>
        <p:spPr>
          <a:xfrm>
            <a:off x="2263140" y="40680643"/>
            <a:ext cx="7406640" cy="2336800"/>
          </a:xfrm>
          <a:prstGeom prst="rect">
            <a:avLst/>
          </a:prstGeom>
        </p:spPr>
        <p:txBody>
          <a:bodyPr vert="horz" lIns="91440" tIns="45720" rIns="91440" bIns="45720" rtlCol="0" anchor="ctr"/>
          <a:lstStyle>
            <a:lvl1pPr algn="l">
              <a:defRPr sz="3240">
                <a:solidFill>
                  <a:schemeClr val="tx1">
                    <a:tint val="82000"/>
                  </a:schemeClr>
                </a:solidFill>
              </a:defRPr>
            </a:lvl1pPr>
          </a:lstStyle>
          <a:p>
            <a:fld id="{972C74B1-4F06-4169-BB06-1C0411B7669F}" type="datetimeFigureOut">
              <a:rPr lang="en-CA" smtClean="0"/>
              <a:t>2025-01-07</a:t>
            </a:fld>
            <a:endParaRPr lang="en-CA"/>
          </a:p>
        </p:txBody>
      </p:sp>
      <p:sp>
        <p:nvSpPr>
          <p:cNvPr id="5" name="Footer Placeholder 4">
            <a:extLst>
              <a:ext uri="{FF2B5EF4-FFF2-40B4-BE49-F238E27FC236}">
                <a16:creationId xmlns:a16="http://schemas.microsoft.com/office/drawing/2014/main" id="{F1A0BE48-3A26-04F1-5BCF-ECA6509D071D}"/>
              </a:ext>
            </a:extLst>
          </p:cNvPr>
          <p:cNvSpPr>
            <a:spLocks noGrp="1"/>
          </p:cNvSpPr>
          <p:nvPr>
            <p:ph type="ftr" sz="quarter" idx="3"/>
          </p:nvPr>
        </p:nvSpPr>
        <p:spPr>
          <a:xfrm>
            <a:off x="10904220" y="40680643"/>
            <a:ext cx="11109960" cy="2336800"/>
          </a:xfrm>
          <a:prstGeom prst="rect">
            <a:avLst/>
          </a:prstGeom>
        </p:spPr>
        <p:txBody>
          <a:bodyPr vert="horz" lIns="91440" tIns="45720" rIns="91440" bIns="45720" rtlCol="0" anchor="ctr"/>
          <a:lstStyle>
            <a:lvl1pPr algn="ctr">
              <a:defRPr sz="324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655973AB-52A0-D63A-A743-9D3A67ACE92D}"/>
              </a:ext>
            </a:extLst>
          </p:cNvPr>
          <p:cNvSpPr>
            <a:spLocks noGrp="1"/>
          </p:cNvSpPr>
          <p:nvPr>
            <p:ph type="sldNum" sz="quarter" idx="4"/>
          </p:nvPr>
        </p:nvSpPr>
        <p:spPr>
          <a:xfrm>
            <a:off x="23248620" y="40680643"/>
            <a:ext cx="7406640" cy="2336800"/>
          </a:xfrm>
          <a:prstGeom prst="rect">
            <a:avLst/>
          </a:prstGeom>
        </p:spPr>
        <p:txBody>
          <a:bodyPr vert="horz" lIns="91440" tIns="45720" rIns="91440" bIns="45720" rtlCol="0" anchor="ctr"/>
          <a:lstStyle>
            <a:lvl1pPr algn="r">
              <a:defRPr sz="3240">
                <a:solidFill>
                  <a:schemeClr val="tx1">
                    <a:tint val="82000"/>
                  </a:schemeClr>
                </a:solidFill>
              </a:defRPr>
            </a:lvl1pPr>
          </a:lstStyle>
          <a:p>
            <a:fld id="{1078972B-0C33-4727-B03F-A752240EAEC9}" type="slidenum">
              <a:rPr lang="en-CA" smtClean="0"/>
              <a:t>‹#›</a:t>
            </a:fld>
            <a:endParaRPr lang="en-CA"/>
          </a:p>
        </p:txBody>
      </p:sp>
    </p:spTree>
    <p:extLst>
      <p:ext uri="{BB962C8B-B14F-4D97-AF65-F5344CB8AC3E}">
        <p14:creationId xmlns:p14="http://schemas.microsoft.com/office/powerpoint/2010/main" val="406207959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2468880" rtl="0" eaLnBrk="1" latinLnBrk="0" hangingPunct="1">
        <a:lnSpc>
          <a:spcPct val="90000"/>
        </a:lnSpc>
        <a:spcBef>
          <a:spcPct val="0"/>
        </a:spcBef>
        <a:buNone/>
        <a:defRPr sz="11880" kern="1200">
          <a:solidFill>
            <a:schemeClr val="tx1"/>
          </a:solidFill>
          <a:latin typeface="+mj-lt"/>
          <a:ea typeface="+mj-ea"/>
          <a:cs typeface="+mj-cs"/>
        </a:defRPr>
      </a:lvl1pPr>
    </p:titleStyle>
    <p:bodyStyle>
      <a:lvl1pPr marL="617220" indent="-617220" algn="l" defTabSz="2468880" rtl="0" eaLnBrk="1" latinLnBrk="0" hangingPunct="1">
        <a:lnSpc>
          <a:spcPct val="90000"/>
        </a:lnSpc>
        <a:spcBef>
          <a:spcPts val="2700"/>
        </a:spcBef>
        <a:buFont typeface="Arial" panose="020B0604020202020204" pitchFamily="34" charset="0"/>
        <a:buChar char="•"/>
        <a:defRPr sz="7560" kern="1200">
          <a:solidFill>
            <a:schemeClr val="tx1"/>
          </a:solidFill>
          <a:latin typeface="+mn-lt"/>
          <a:ea typeface="+mn-ea"/>
          <a:cs typeface="+mn-cs"/>
        </a:defRPr>
      </a:lvl1pPr>
      <a:lvl2pPr marL="1851660" indent="-617220" algn="l" defTabSz="2468880" rtl="0" eaLnBrk="1" latinLnBrk="0" hangingPunct="1">
        <a:lnSpc>
          <a:spcPct val="90000"/>
        </a:lnSpc>
        <a:spcBef>
          <a:spcPts val="1350"/>
        </a:spcBef>
        <a:buFont typeface="Arial" panose="020B0604020202020204" pitchFamily="34" charset="0"/>
        <a:buChar char="•"/>
        <a:defRPr sz="6480" kern="1200">
          <a:solidFill>
            <a:schemeClr val="tx1"/>
          </a:solidFill>
          <a:latin typeface="+mn-lt"/>
          <a:ea typeface="+mn-ea"/>
          <a:cs typeface="+mn-cs"/>
        </a:defRPr>
      </a:lvl2pPr>
      <a:lvl3pPr marL="3086100" indent="-617220" algn="l" defTabSz="2468880" rtl="0" eaLnBrk="1" latinLnBrk="0" hangingPunct="1">
        <a:lnSpc>
          <a:spcPct val="90000"/>
        </a:lnSpc>
        <a:spcBef>
          <a:spcPts val="1350"/>
        </a:spcBef>
        <a:buFont typeface="Arial" panose="020B0604020202020204" pitchFamily="34" charset="0"/>
        <a:buChar char="•"/>
        <a:defRPr sz="5400" kern="1200">
          <a:solidFill>
            <a:schemeClr val="tx1"/>
          </a:solidFill>
          <a:latin typeface="+mn-lt"/>
          <a:ea typeface="+mn-ea"/>
          <a:cs typeface="+mn-cs"/>
        </a:defRPr>
      </a:lvl3pPr>
      <a:lvl4pPr marL="43205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4pPr>
      <a:lvl5pPr marL="555498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p:bodyStyle>
    <p:otherStyle>
      <a:defPPr>
        <a:defRPr lang="en-US"/>
      </a:defPPr>
      <a:lvl1pPr marL="0" algn="l" defTabSz="2468880" rtl="0" eaLnBrk="1" latinLnBrk="0" hangingPunct="1">
        <a:defRPr sz="4860" kern="1200">
          <a:solidFill>
            <a:schemeClr val="tx1"/>
          </a:solidFill>
          <a:latin typeface="+mn-lt"/>
          <a:ea typeface="+mn-ea"/>
          <a:cs typeface="+mn-cs"/>
        </a:defRPr>
      </a:lvl1pPr>
      <a:lvl2pPr marL="1234440" algn="l" defTabSz="2468880" rtl="0" eaLnBrk="1" latinLnBrk="0" hangingPunct="1">
        <a:defRPr sz="4860" kern="1200">
          <a:solidFill>
            <a:schemeClr val="tx1"/>
          </a:solidFill>
          <a:latin typeface="+mn-lt"/>
          <a:ea typeface="+mn-ea"/>
          <a:cs typeface="+mn-cs"/>
        </a:defRPr>
      </a:lvl2pPr>
      <a:lvl3pPr marL="2468880" algn="l" defTabSz="2468880" rtl="0" eaLnBrk="1" latinLnBrk="0" hangingPunct="1">
        <a:defRPr sz="4860" kern="1200">
          <a:solidFill>
            <a:schemeClr val="tx1"/>
          </a:solidFill>
          <a:latin typeface="+mn-lt"/>
          <a:ea typeface="+mn-ea"/>
          <a:cs typeface="+mn-cs"/>
        </a:defRPr>
      </a:lvl3pPr>
      <a:lvl4pPr marL="3703320" algn="l" defTabSz="2468880" rtl="0" eaLnBrk="1" latinLnBrk="0" hangingPunct="1">
        <a:defRPr sz="4860" kern="1200">
          <a:solidFill>
            <a:schemeClr val="tx1"/>
          </a:solidFill>
          <a:latin typeface="+mn-lt"/>
          <a:ea typeface="+mn-ea"/>
          <a:cs typeface="+mn-cs"/>
        </a:defRPr>
      </a:lvl4pPr>
      <a:lvl5pPr marL="4937760" algn="l" defTabSz="2468880" rtl="0" eaLnBrk="1" latinLnBrk="0" hangingPunct="1">
        <a:defRPr sz="4860" kern="1200">
          <a:solidFill>
            <a:schemeClr val="tx1"/>
          </a:solidFill>
          <a:latin typeface="+mn-lt"/>
          <a:ea typeface="+mn-ea"/>
          <a:cs typeface="+mn-cs"/>
        </a:defRPr>
      </a:lvl5pPr>
      <a:lvl6pPr marL="6172200" algn="l" defTabSz="2468880" rtl="0" eaLnBrk="1" latinLnBrk="0" hangingPunct="1">
        <a:defRPr sz="4860" kern="1200">
          <a:solidFill>
            <a:schemeClr val="tx1"/>
          </a:solidFill>
          <a:latin typeface="+mn-lt"/>
          <a:ea typeface="+mn-ea"/>
          <a:cs typeface="+mn-cs"/>
        </a:defRPr>
      </a:lvl6pPr>
      <a:lvl7pPr marL="7406640" algn="l" defTabSz="2468880" rtl="0" eaLnBrk="1" latinLnBrk="0" hangingPunct="1">
        <a:defRPr sz="4860" kern="1200">
          <a:solidFill>
            <a:schemeClr val="tx1"/>
          </a:solidFill>
          <a:latin typeface="+mn-lt"/>
          <a:ea typeface="+mn-ea"/>
          <a:cs typeface="+mn-cs"/>
        </a:defRPr>
      </a:lvl7pPr>
      <a:lvl8pPr marL="8641080" algn="l" defTabSz="2468880" rtl="0" eaLnBrk="1" latinLnBrk="0" hangingPunct="1">
        <a:defRPr sz="4860" kern="1200">
          <a:solidFill>
            <a:schemeClr val="tx1"/>
          </a:solidFill>
          <a:latin typeface="+mn-lt"/>
          <a:ea typeface="+mn-ea"/>
          <a:cs typeface="+mn-cs"/>
        </a:defRPr>
      </a:lvl8pPr>
      <a:lvl9pPr marL="9875520" algn="l" defTabSz="2468880" rtl="0" eaLnBrk="1" latinLnBrk="0" hangingPunct="1">
        <a:defRPr sz="48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2.jpg"/><Relationship Id="rId21" Type="http://schemas.openxmlformats.org/officeDocument/2006/relationships/image" Target="../media/image17.png"/><Relationship Id="rId7" Type="http://schemas.openxmlformats.org/officeDocument/2006/relationships/image" Target="../media/image6.jpeg"/><Relationship Id="rId12" Type="http://schemas.openxmlformats.org/officeDocument/2006/relationships/hyperlink" Target="https://www.eia.gov/energyexplained/biomass/" TargetMode="External"/><Relationship Id="rId17" Type="http://schemas.openxmlformats.org/officeDocument/2006/relationships/image" Target="../media/image15.png"/><Relationship Id="rId2" Type="http://schemas.openxmlformats.org/officeDocument/2006/relationships/image" Target="../media/image1.jpg"/><Relationship Id="rId16" Type="http://schemas.openxmlformats.org/officeDocument/2006/relationships/image" Target="../media/image14.png"/><Relationship Id="rId20" Type="http://schemas.openxmlformats.org/officeDocument/2006/relationships/chart" Target="../charts/chart2.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png"/><Relationship Id="rId10" Type="http://schemas.openxmlformats.org/officeDocument/2006/relationships/image" Target="../media/image9.jpeg"/><Relationship Id="rId19" Type="http://schemas.openxmlformats.org/officeDocument/2006/relationships/chart" Target="../charts/chart1.xml"/><Relationship Id="rId4" Type="http://schemas.openxmlformats.org/officeDocument/2006/relationships/image" Target="../media/image3.jpg"/><Relationship Id="rId9" Type="http://schemas.openxmlformats.org/officeDocument/2006/relationships/image" Target="../media/image8.jpeg"/><Relationship Id="rId14" Type="http://schemas.openxmlformats.org/officeDocument/2006/relationships/image" Target="../media/image12.png"/><Relationship Id="rId2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57E1EEB0-F109-31E9-4F4E-0DDCECB42C4E}"/>
              </a:ext>
            </a:extLst>
          </p:cNvPr>
          <p:cNvSpPr/>
          <p:nvPr/>
        </p:nvSpPr>
        <p:spPr>
          <a:xfrm>
            <a:off x="1068795" y="8934599"/>
            <a:ext cx="14442061" cy="7200000"/>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E00C590B-7A33-5E3A-1BCF-ED91BFAFE551}"/>
              </a:ext>
            </a:extLst>
          </p:cNvPr>
          <p:cNvSpPr txBox="1"/>
          <p:nvPr/>
        </p:nvSpPr>
        <p:spPr>
          <a:xfrm>
            <a:off x="824381" y="575571"/>
            <a:ext cx="30678174" cy="1015663"/>
          </a:xfrm>
          <a:prstGeom prst="rect">
            <a:avLst/>
          </a:prstGeom>
          <a:noFill/>
        </p:spPr>
        <p:txBody>
          <a:bodyPr wrap="square">
            <a:spAutoFit/>
          </a:bodyPr>
          <a:lstStyle/>
          <a:p>
            <a:pPr algn="ctr"/>
            <a:r>
              <a:rPr lang="en-CA" sz="6000" b="1" dirty="0">
                <a:latin typeface="Times New Roman" panose="02020603050405020304" pitchFamily="18" charset="0"/>
                <a:cs typeface="Times New Roman" panose="02020603050405020304" pitchFamily="18" charset="0"/>
              </a:rPr>
              <a:t>Organic wastes treatment and bioenergy recovery from biomass through anaerobic digestion</a:t>
            </a:r>
            <a:endParaRPr lang="en-US" sz="60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40D2045-18A3-830F-CB96-C2394B0829F7}"/>
              </a:ext>
            </a:extLst>
          </p:cNvPr>
          <p:cNvSpPr/>
          <p:nvPr/>
        </p:nvSpPr>
        <p:spPr>
          <a:xfrm>
            <a:off x="0" y="-24318"/>
            <a:ext cx="32918400" cy="43824918"/>
          </a:xfrm>
          <a:prstGeom prst="rect">
            <a:avLst/>
          </a:prstGeom>
          <a:noFill/>
          <a:ln w="3810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solidFill>
                <a:srgbClr val="C00000"/>
              </a:solidFill>
            </a:endParaRPr>
          </a:p>
        </p:txBody>
      </p:sp>
      <p:grpSp>
        <p:nvGrpSpPr>
          <p:cNvPr id="74" name="Group 73">
            <a:extLst>
              <a:ext uri="{FF2B5EF4-FFF2-40B4-BE49-F238E27FC236}">
                <a16:creationId xmlns:a16="http://schemas.microsoft.com/office/drawing/2014/main" id="{74F3AFC1-CFCD-1121-6FDF-BA3C8D9274AC}"/>
              </a:ext>
            </a:extLst>
          </p:cNvPr>
          <p:cNvGrpSpPr/>
          <p:nvPr/>
        </p:nvGrpSpPr>
        <p:grpSpPr>
          <a:xfrm>
            <a:off x="806080" y="1644557"/>
            <a:ext cx="31719133" cy="1728910"/>
            <a:chOff x="806080" y="1284361"/>
            <a:chExt cx="31719133" cy="2089105"/>
          </a:xfrm>
        </p:grpSpPr>
        <p:pic>
          <p:nvPicPr>
            <p:cNvPr id="2" name="Picture 1" descr="A close-up of a logo&#10;&#10;Description automatically generated with low confidence">
              <a:extLst>
                <a:ext uri="{FF2B5EF4-FFF2-40B4-BE49-F238E27FC236}">
                  <a16:creationId xmlns:a16="http://schemas.microsoft.com/office/drawing/2014/main" id="{D86B5C3C-25F3-E8B5-C6FF-BB23D0F56E80}"/>
                </a:ext>
              </a:extLst>
            </p:cNvPr>
            <p:cNvPicPr>
              <a:picLocks noChangeAspect="1"/>
            </p:cNvPicPr>
            <p:nvPr/>
          </p:nvPicPr>
          <p:blipFill rotWithShape="1">
            <a:blip r:embed="rId2">
              <a:extLst>
                <a:ext uri="{28A0092B-C50C-407E-A947-70E740481C1C}">
                  <a14:useLocalDpi xmlns:a14="http://schemas.microsoft.com/office/drawing/2010/main" val="0"/>
                </a:ext>
              </a:extLst>
            </a:blip>
            <a:srcRect b="-9008"/>
            <a:stretch/>
          </p:blipFill>
          <p:spPr>
            <a:xfrm>
              <a:off x="27955040" y="1869126"/>
              <a:ext cx="4570173" cy="1504340"/>
            </a:xfrm>
            <a:prstGeom prst="rect">
              <a:avLst/>
            </a:prstGeom>
          </p:spPr>
        </p:pic>
        <p:sp>
          <p:nvSpPr>
            <p:cNvPr id="73" name="TextBox 72">
              <a:extLst>
                <a:ext uri="{FF2B5EF4-FFF2-40B4-BE49-F238E27FC236}">
                  <a16:creationId xmlns:a16="http://schemas.microsoft.com/office/drawing/2014/main" id="{6C097483-2556-7646-B3E7-7CE726A6E687}"/>
                </a:ext>
              </a:extLst>
            </p:cNvPr>
            <p:cNvSpPr txBox="1"/>
            <p:nvPr/>
          </p:nvSpPr>
          <p:spPr>
            <a:xfrm>
              <a:off x="806080" y="1284361"/>
              <a:ext cx="26130619" cy="1698333"/>
            </a:xfrm>
            <a:prstGeom prst="rect">
              <a:avLst/>
            </a:prstGeom>
            <a:noFill/>
          </p:spPr>
          <p:txBody>
            <a:bodyPr wrap="square" rtlCol="0">
              <a:spAutoFit/>
            </a:bodyPr>
            <a:lstStyle/>
            <a:p>
              <a:r>
                <a:rPr lang="en-CA" sz="3200" u="sng" dirty="0"/>
                <a:t>Fatemeh Sadat Arghavan</a:t>
              </a:r>
              <a:r>
                <a:rPr lang="en-CA" sz="3200" baseline="30000" dirty="0"/>
                <a:t>1</a:t>
              </a:r>
              <a:r>
                <a:rPr lang="en-CA" sz="3200" dirty="0"/>
                <a:t>, Louise Meunier</a:t>
              </a:r>
              <a:r>
                <a:rPr lang="en-CA" sz="3200" baseline="30000" dirty="0"/>
                <a:t>1</a:t>
              </a:r>
              <a:r>
                <a:rPr lang="en-CA" sz="3200" dirty="0"/>
                <a:t>, Ehssan Koupaie</a:t>
              </a:r>
              <a:r>
                <a:rPr lang="en-CA" sz="3200" baseline="30000" dirty="0"/>
                <a:t>1*</a:t>
              </a:r>
            </a:p>
            <a:p>
              <a:endParaRPr lang="en-CA" sz="3200" baseline="30000" dirty="0"/>
            </a:p>
            <a:p>
              <a:r>
                <a:rPr lang="en-CA" sz="3200" baseline="30000" dirty="0"/>
                <a:t>1 </a:t>
              </a:r>
              <a:r>
                <a:rPr lang="en-CA" sz="3200" dirty="0"/>
                <a:t>Department of Chemical Engineering, Smith Engineering, Queen’s University, Canada.       </a:t>
              </a:r>
            </a:p>
          </p:txBody>
        </p:sp>
      </p:grpSp>
      <p:cxnSp>
        <p:nvCxnSpPr>
          <p:cNvPr id="84" name="Straight Connector 83">
            <a:extLst>
              <a:ext uri="{FF2B5EF4-FFF2-40B4-BE49-F238E27FC236}">
                <a16:creationId xmlns:a16="http://schemas.microsoft.com/office/drawing/2014/main" id="{13BD6C09-0398-B817-B52B-18B53943DE5E}"/>
              </a:ext>
            </a:extLst>
          </p:cNvPr>
          <p:cNvCxnSpPr/>
          <p:nvPr/>
        </p:nvCxnSpPr>
        <p:spPr>
          <a:xfrm>
            <a:off x="104700" y="3619500"/>
            <a:ext cx="32832000" cy="0"/>
          </a:xfrm>
          <a:prstGeom prst="line">
            <a:avLst/>
          </a:prstGeom>
          <a:ln w="1333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FE3388AA-07F6-4283-E94D-1EC36D5A4D04}"/>
              </a:ext>
            </a:extLst>
          </p:cNvPr>
          <p:cNvCxnSpPr>
            <a:cxnSpLocks/>
          </p:cNvCxnSpPr>
          <p:nvPr/>
        </p:nvCxnSpPr>
        <p:spPr>
          <a:xfrm>
            <a:off x="16426948" y="3624600"/>
            <a:ext cx="125569" cy="36979442"/>
          </a:xfrm>
          <a:prstGeom prst="line">
            <a:avLst/>
          </a:prstGeom>
          <a:ln w="1333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9983E75-E224-61AD-B5D9-8D44C501EC3E}"/>
              </a:ext>
            </a:extLst>
          </p:cNvPr>
          <p:cNvSpPr txBox="1"/>
          <p:nvPr/>
        </p:nvSpPr>
        <p:spPr>
          <a:xfrm>
            <a:off x="425368" y="36376331"/>
            <a:ext cx="15550292" cy="3662541"/>
          </a:xfrm>
          <a:prstGeom prst="rect">
            <a:avLst/>
          </a:prstGeom>
          <a:noFill/>
        </p:spPr>
        <p:txBody>
          <a:bodyPr wrap="square" rtlCol="0">
            <a:spAutoFit/>
          </a:bodyPr>
          <a:lstStyle/>
          <a:p>
            <a:pPr marL="571500" marR="0" lvl="0" indent="-571500" algn="just" fontAlgn="auto">
              <a:lnSpc>
                <a:spcPct val="100000"/>
              </a:lnSpc>
              <a:spcBef>
                <a:spcPts val="1200"/>
              </a:spcBef>
              <a:spcAft>
                <a:spcPts val="1200"/>
              </a:spcAft>
              <a:buClrTx/>
              <a:buSzTx/>
              <a:buFont typeface="Wingdings" panose="05000000000000000000" pitchFamily="2" charset="2"/>
              <a:buChar char="q"/>
              <a:tabLst/>
              <a:defRPr/>
            </a:pPr>
            <a:r>
              <a:rPr lang="en-US" sz="4000" b="1" dirty="0">
                <a:solidFill>
                  <a:srgbClr val="002060"/>
                </a:solidFill>
                <a:latin typeface="Century Gothic" panose="020B0502020202020204" pitchFamily="34" charset="0"/>
                <a:ea typeface="Open Sans" panose="020B0606030504020204" pitchFamily="34" charset="0"/>
                <a:cs typeface="Open Sans" panose="020B0606030504020204" pitchFamily="34" charset="0"/>
              </a:rPr>
              <a:t>Relation to green chemistry </a:t>
            </a:r>
          </a:p>
          <a:p>
            <a:pPr marL="457200" indent="-457200" algn="just">
              <a:spcBef>
                <a:spcPts val="1200"/>
              </a:spcBef>
              <a:spcAft>
                <a:spcPts val="1200"/>
              </a:spcAft>
              <a:buFont typeface="Wingdings" panose="05000000000000000000" pitchFamily="2" charset="2"/>
              <a:buChar char="§"/>
              <a:defRPr/>
            </a:pPr>
            <a:r>
              <a:rPr lang="en-US" sz="2800" dirty="0">
                <a:solidFill>
                  <a:srgbClr val="000000"/>
                </a:solidFill>
                <a:latin typeface="Calibri" panose="020F0502020204030204" pitchFamily="34" charset="0"/>
              </a:rPr>
              <a:t>Reduction in greenhouse gas emissions           Capturing and combusting methane </a:t>
            </a:r>
          </a:p>
          <a:p>
            <a:pPr algn="just">
              <a:spcBef>
                <a:spcPts val="1200"/>
              </a:spcBef>
              <a:spcAft>
                <a:spcPts val="1200"/>
              </a:spcAft>
              <a:defRPr/>
            </a:pPr>
            <a:r>
              <a:rPr lang="en-US" sz="2800" dirty="0">
                <a:solidFill>
                  <a:srgbClr val="000000"/>
                </a:solidFill>
                <a:latin typeface="Calibri" panose="020F0502020204030204" pitchFamily="34" charset="0"/>
              </a:rPr>
              <a:t>                                                                                      Diverting organic wastes from landfilling and incineration </a:t>
            </a:r>
          </a:p>
          <a:p>
            <a:pPr marL="457200" indent="-457200" algn="just">
              <a:spcBef>
                <a:spcPts val="1200"/>
              </a:spcBef>
              <a:spcAft>
                <a:spcPts val="1200"/>
              </a:spcAft>
              <a:buFont typeface="Wingdings" panose="05000000000000000000" pitchFamily="2" charset="2"/>
              <a:buChar char="§"/>
              <a:defRPr/>
            </a:pPr>
            <a:r>
              <a:rPr lang="en-US" sz="2800" dirty="0">
                <a:solidFill>
                  <a:srgbClr val="000000"/>
                </a:solidFill>
                <a:latin typeface="Calibri" panose="020F0502020204030204" pitchFamily="34" charset="0"/>
              </a:rPr>
              <a:t>Carbon sequestration             Applying  nutrient rich digestate to the land</a:t>
            </a:r>
          </a:p>
          <a:p>
            <a:pPr marL="457200" indent="-457200" algn="just">
              <a:spcBef>
                <a:spcPts val="1200"/>
              </a:spcBef>
              <a:spcAft>
                <a:spcPts val="1200"/>
              </a:spcAft>
              <a:buFont typeface="Wingdings" panose="05000000000000000000" pitchFamily="2" charset="2"/>
              <a:buChar char="§"/>
              <a:defRPr/>
            </a:pPr>
            <a:r>
              <a:rPr lang="en-US" sz="2800" dirty="0">
                <a:solidFill>
                  <a:srgbClr val="000000"/>
                </a:solidFill>
                <a:latin typeface="Calibri" panose="020F0502020204030204" pitchFamily="34" charset="0"/>
              </a:rPr>
              <a:t>Reduction in fossil fuel consumption            Generation of renewable heat, electricity and fuel          </a:t>
            </a:r>
          </a:p>
        </p:txBody>
      </p:sp>
      <p:cxnSp>
        <p:nvCxnSpPr>
          <p:cNvPr id="53" name="Straight Connector 52">
            <a:extLst>
              <a:ext uri="{FF2B5EF4-FFF2-40B4-BE49-F238E27FC236}">
                <a16:creationId xmlns:a16="http://schemas.microsoft.com/office/drawing/2014/main" id="{433D8A9D-AF60-7E78-A181-78B50B0419FD}"/>
              </a:ext>
            </a:extLst>
          </p:cNvPr>
          <p:cNvCxnSpPr>
            <a:cxnSpLocks/>
          </p:cNvCxnSpPr>
          <p:nvPr/>
        </p:nvCxnSpPr>
        <p:spPr>
          <a:xfrm flipV="1">
            <a:off x="104700" y="40616900"/>
            <a:ext cx="32813700" cy="37930"/>
          </a:xfrm>
          <a:prstGeom prst="line">
            <a:avLst/>
          </a:prstGeom>
          <a:ln w="1333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6535C0D4-9B8F-B0BD-5469-481E24DAE6AD}"/>
              </a:ext>
            </a:extLst>
          </p:cNvPr>
          <p:cNvSpPr txBox="1"/>
          <p:nvPr/>
        </p:nvSpPr>
        <p:spPr>
          <a:xfrm>
            <a:off x="328051" y="40695915"/>
            <a:ext cx="16649700" cy="769441"/>
          </a:xfrm>
          <a:prstGeom prst="rect">
            <a:avLst/>
          </a:prstGeom>
          <a:noFill/>
        </p:spPr>
        <p:txBody>
          <a:bodyPr wrap="square">
            <a:spAutoFit/>
          </a:bodyPr>
          <a:lstStyle/>
          <a:p>
            <a:pPr marL="0" marR="0" lvl="0" indent="-571500" algn="just" defTabSz="914400" rtl="0" eaLnBrk="1" fontAlgn="auto" latinLnBrk="0" hangingPunct="1">
              <a:lnSpc>
                <a:spcPct val="100000"/>
              </a:lnSpc>
              <a:spcBef>
                <a:spcPts val="5400"/>
              </a:spcBef>
              <a:spcAft>
                <a:spcPts val="1800"/>
              </a:spcAft>
              <a:buClrTx/>
              <a:buSzTx/>
              <a:buFont typeface="Wingdings" panose="05000000000000000000" pitchFamily="2" charset="2"/>
              <a:buChar char="q"/>
              <a:tabLst/>
              <a:defRPr/>
            </a:pPr>
            <a:r>
              <a:rPr lang="en-US" sz="4000" b="1" dirty="0">
                <a:solidFill>
                  <a:srgbClr val="002060"/>
                </a:solidFill>
                <a:latin typeface="Century Gothic" panose="020B0502020202020204" pitchFamily="34" charset="0"/>
                <a:ea typeface="Open Sans" panose="020B0606030504020204" pitchFamily="34" charset="0"/>
                <a:cs typeface="Open Sans" panose="020B0606030504020204" pitchFamily="34" charset="0"/>
              </a:rPr>
              <a:t>References</a:t>
            </a:r>
            <a:r>
              <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Open Sans" panose="020B0606030504020204" pitchFamily="34" charset="0"/>
                <a:cs typeface="Open Sans" panose="020B0606030504020204" pitchFamily="34" charset="0"/>
              </a:rPr>
              <a:t> </a:t>
            </a:r>
          </a:p>
        </p:txBody>
      </p:sp>
      <p:sp>
        <p:nvSpPr>
          <p:cNvPr id="62" name="TextBox 61">
            <a:extLst>
              <a:ext uri="{FF2B5EF4-FFF2-40B4-BE49-F238E27FC236}">
                <a16:creationId xmlns:a16="http://schemas.microsoft.com/office/drawing/2014/main" id="{DC4A310E-09D1-92DC-0E78-948845B6FB4C}"/>
              </a:ext>
            </a:extLst>
          </p:cNvPr>
          <p:cNvSpPr txBox="1"/>
          <p:nvPr/>
        </p:nvSpPr>
        <p:spPr>
          <a:xfrm>
            <a:off x="17593591" y="27118347"/>
            <a:ext cx="13496517" cy="2246769"/>
          </a:xfrm>
          <a:prstGeom prst="rect">
            <a:avLst/>
          </a:prstGeom>
          <a:noFill/>
        </p:spPr>
        <p:txBody>
          <a:bodyPr wrap="square">
            <a:spAutoFit/>
          </a:bodyPr>
          <a:lstStyle>
            <a:defPPr>
              <a:defRPr lang="en-US"/>
            </a:defPPr>
            <a:lvl1pPr algn="ctr">
              <a:lnSpc>
                <a:spcPct val="150000"/>
              </a:lnSpc>
              <a:spcAft>
                <a:spcPts val="800"/>
              </a:spcAft>
              <a:defRPr sz="2800">
                <a:effectLst/>
                <a:latin typeface="Calibri" panose="020F0502020204030204" pitchFamily="34" charset="0"/>
                <a:ea typeface="Calibri" panose="020F0502020204030204" pitchFamily="34" charset="0"/>
                <a:cs typeface="Arial" panose="020B0604020202020204" pitchFamily="34" charset="0"/>
              </a:defRPr>
            </a:lvl1pPr>
          </a:lstStyle>
          <a:p>
            <a:pPr algn="just">
              <a:lnSpc>
                <a:spcPct val="100000"/>
              </a:lnSpc>
            </a:pPr>
            <a:r>
              <a:rPr lang="en-CA" b="1" dirty="0">
                <a:cs typeface="Calibri" panose="020F0502020204030204" pitchFamily="34" charset="0"/>
              </a:rPr>
              <a:t>Fig 4.</a:t>
            </a:r>
            <a:r>
              <a:rPr lang="en-US" b="1" dirty="0">
                <a:cs typeface="Calibri" panose="020F0502020204030204" pitchFamily="34" charset="0"/>
              </a:rPr>
              <a:t> Schematic of process for setting up co-digestion reactor. </a:t>
            </a:r>
            <a:r>
              <a:rPr lang="en-US" dirty="0"/>
              <a:t>Raw sludge collected from a wastewater treatment plant was centrifuged and then thermally pretreated at 170°C for 3 hours using hydrothermal autoclave reactors. Food waste, prepared in the laboratory, was homogenized using a food processor. The two prepared feedstocks were then combined in different mixing ratios.</a:t>
            </a:r>
            <a:endParaRPr lang="en-US" b="1" dirty="0">
              <a:cs typeface="Calibri" panose="020F0502020204030204" pitchFamily="34" charset="0"/>
            </a:endParaRPr>
          </a:p>
        </p:txBody>
      </p:sp>
      <p:grpSp>
        <p:nvGrpSpPr>
          <p:cNvPr id="55" name="Group 54">
            <a:extLst>
              <a:ext uri="{FF2B5EF4-FFF2-40B4-BE49-F238E27FC236}">
                <a16:creationId xmlns:a16="http://schemas.microsoft.com/office/drawing/2014/main" id="{1B06ED22-4DB3-1D71-6CF6-8F04D903A841}"/>
              </a:ext>
            </a:extLst>
          </p:cNvPr>
          <p:cNvGrpSpPr/>
          <p:nvPr/>
        </p:nvGrpSpPr>
        <p:grpSpPr>
          <a:xfrm>
            <a:off x="5364957" y="22327920"/>
            <a:ext cx="1618123" cy="2081188"/>
            <a:chOff x="6542637" y="5549313"/>
            <a:chExt cx="1858879" cy="2383267"/>
          </a:xfrm>
        </p:grpSpPr>
        <p:sp>
          <p:nvSpPr>
            <p:cNvPr id="43" name="Cylinder 42">
              <a:extLst>
                <a:ext uri="{FF2B5EF4-FFF2-40B4-BE49-F238E27FC236}">
                  <a16:creationId xmlns:a16="http://schemas.microsoft.com/office/drawing/2014/main" id="{F02076ED-6821-16CB-1AE2-3D731D874BF5}"/>
                </a:ext>
              </a:extLst>
            </p:cNvPr>
            <p:cNvSpPr/>
            <p:nvPr/>
          </p:nvSpPr>
          <p:spPr>
            <a:xfrm>
              <a:off x="6542637" y="5549313"/>
              <a:ext cx="1858879" cy="1191984"/>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7" name="Flowchart: Manual Operation 46">
              <a:extLst>
                <a:ext uri="{FF2B5EF4-FFF2-40B4-BE49-F238E27FC236}">
                  <a16:creationId xmlns:a16="http://schemas.microsoft.com/office/drawing/2014/main" id="{7F266FF4-CF89-9B75-C396-F786A7822842}"/>
                </a:ext>
              </a:extLst>
            </p:cNvPr>
            <p:cNvSpPr/>
            <p:nvPr/>
          </p:nvSpPr>
          <p:spPr>
            <a:xfrm>
              <a:off x="6630820" y="6584466"/>
              <a:ext cx="1682514" cy="1348114"/>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9" name="Arrow: Right 48">
            <a:extLst>
              <a:ext uri="{FF2B5EF4-FFF2-40B4-BE49-F238E27FC236}">
                <a16:creationId xmlns:a16="http://schemas.microsoft.com/office/drawing/2014/main" id="{BD7C6248-54B4-D828-4F89-5ED34B12D12B}"/>
              </a:ext>
            </a:extLst>
          </p:cNvPr>
          <p:cNvSpPr/>
          <p:nvPr/>
        </p:nvSpPr>
        <p:spPr>
          <a:xfrm>
            <a:off x="7150373" y="23099931"/>
            <a:ext cx="835149" cy="6199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Cylinder 53">
            <a:extLst>
              <a:ext uri="{FF2B5EF4-FFF2-40B4-BE49-F238E27FC236}">
                <a16:creationId xmlns:a16="http://schemas.microsoft.com/office/drawing/2014/main" id="{3F1B7155-A101-C2B2-6ED6-962BD52E28F5}"/>
              </a:ext>
            </a:extLst>
          </p:cNvPr>
          <p:cNvSpPr/>
          <p:nvPr/>
        </p:nvSpPr>
        <p:spPr>
          <a:xfrm>
            <a:off x="8279041" y="21354263"/>
            <a:ext cx="3849573" cy="4445065"/>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8" name="Arrow: Right 77">
            <a:extLst>
              <a:ext uri="{FF2B5EF4-FFF2-40B4-BE49-F238E27FC236}">
                <a16:creationId xmlns:a16="http://schemas.microsoft.com/office/drawing/2014/main" id="{CA24FD20-3E45-D68B-0279-8AA63908F7B5}"/>
              </a:ext>
            </a:extLst>
          </p:cNvPr>
          <p:cNvSpPr/>
          <p:nvPr/>
        </p:nvSpPr>
        <p:spPr>
          <a:xfrm>
            <a:off x="4363714" y="23117803"/>
            <a:ext cx="835149" cy="6272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7" name="Arrow: Bent 96">
            <a:extLst>
              <a:ext uri="{FF2B5EF4-FFF2-40B4-BE49-F238E27FC236}">
                <a16:creationId xmlns:a16="http://schemas.microsoft.com/office/drawing/2014/main" id="{FD830827-C87E-B7B1-9635-C6D91C3D1756}"/>
              </a:ext>
            </a:extLst>
          </p:cNvPr>
          <p:cNvSpPr/>
          <p:nvPr/>
        </p:nvSpPr>
        <p:spPr>
          <a:xfrm>
            <a:off x="9927733" y="20392297"/>
            <a:ext cx="1985047" cy="1110043"/>
          </a:xfrm>
          <a:prstGeom prst="bentArrow">
            <a:avLst>
              <a:gd name="adj1" fmla="val 25000"/>
              <a:gd name="adj2" fmla="val 28913"/>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8" name="Arrow: Bent-Up 97">
            <a:extLst>
              <a:ext uri="{FF2B5EF4-FFF2-40B4-BE49-F238E27FC236}">
                <a16:creationId xmlns:a16="http://schemas.microsoft.com/office/drawing/2014/main" id="{DD1AC35E-CC5A-D0C2-6DAD-FC6D767E9B8E}"/>
              </a:ext>
            </a:extLst>
          </p:cNvPr>
          <p:cNvSpPr/>
          <p:nvPr/>
        </p:nvSpPr>
        <p:spPr>
          <a:xfrm rot="5400000">
            <a:off x="10382078" y="25099668"/>
            <a:ext cx="938832" cy="1826606"/>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9" name="TextBox 98">
            <a:extLst>
              <a:ext uri="{FF2B5EF4-FFF2-40B4-BE49-F238E27FC236}">
                <a16:creationId xmlns:a16="http://schemas.microsoft.com/office/drawing/2014/main" id="{6E1F58F3-A648-CEED-96D3-661920B8E45D}"/>
              </a:ext>
            </a:extLst>
          </p:cNvPr>
          <p:cNvSpPr txBox="1"/>
          <p:nvPr/>
        </p:nvSpPr>
        <p:spPr>
          <a:xfrm>
            <a:off x="10028917" y="26442205"/>
            <a:ext cx="1649424" cy="523220"/>
          </a:xfrm>
          <a:prstGeom prst="rect">
            <a:avLst/>
          </a:prstGeom>
          <a:noFill/>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Digestate</a:t>
            </a:r>
            <a:r>
              <a:rPr lang="en-CA" sz="2400" dirty="0">
                <a:latin typeface="Calibri" panose="020F0502020204030204" pitchFamily="34" charset="0"/>
                <a:ea typeface="Calibri" panose="020F0502020204030204" pitchFamily="34" charset="0"/>
                <a:cs typeface="Calibri" panose="020F0502020204030204" pitchFamily="34" charset="0"/>
              </a:rPr>
              <a:t> </a:t>
            </a:r>
          </a:p>
        </p:txBody>
      </p:sp>
      <p:pic>
        <p:nvPicPr>
          <p:cNvPr id="101" name="Picture 100" descr="A white plastic container with a green leaf on it&#10;&#10;Description automatically generated">
            <a:extLst>
              <a:ext uri="{FF2B5EF4-FFF2-40B4-BE49-F238E27FC236}">
                <a16:creationId xmlns:a16="http://schemas.microsoft.com/office/drawing/2014/main" id="{9EB17499-AFA1-641A-0C1D-CB2E262BC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5407" y="24607036"/>
            <a:ext cx="2535603" cy="1493108"/>
          </a:xfrm>
          <a:prstGeom prst="rect">
            <a:avLst/>
          </a:prstGeom>
        </p:spPr>
      </p:pic>
      <p:pic>
        <p:nvPicPr>
          <p:cNvPr id="103" name="Picture 102" descr="A plant growing in dirt&#10;&#10;Description automatically generated">
            <a:extLst>
              <a:ext uri="{FF2B5EF4-FFF2-40B4-BE49-F238E27FC236}">
                <a16:creationId xmlns:a16="http://schemas.microsoft.com/office/drawing/2014/main" id="{B5761137-E5DF-7297-DE7C-FDF271129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5407" y="26466586"/>
            <a:ext cx="2521458" cy="1541430"/>
          </a:xfrm>
          <a:prstGeom prst="rect">
            <a:avLst/>
          </a:prstGeom>
        </p:spPr>
      </p:pic>
      <p:sp>
        <p:nvSpPr>
          <p:cNvPr id="104" name="TextBox 103">
            <a:extLst>
              <a:ext uri="{FF2B5EF4-FFF2-40B4-BE49-F238E27FC236}">
                <a16:creationId xmlns:a16="http://schemas.microsoft.com/office/drawing/2014/main" id="{858A0BAA-1D9E-F81D-205C-A9CF08593621}"/>
              </a:ext>
            </a:extLst>
          </p:cNvPr>
          <p:cNvSpPr txBox="1"/>
          <p:nvPr/>
        </p:nvSpPr>
        <p:spPr>
          <a:xfrm>
            <a:off x="12270362" y="27918817"/>
            <a:ext cx="2671205" cy="523220"/>
          </a:xfrm>
          <a:prstGeom prst="rect">
            <a:avLst/>
          </a:prstGeom>
          <a:noFill/>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Soil amendment </a:t>
            </a:r>
          </a:p>
        </p:txBody>
      </p:sp>
      <p:sp>
        <p:nvSpPr>
          <p:cNvPr id="105" name="TextBox 104">
            <a:extLst>
              <a:ext uri="{FF2B5EF4-FFF2-40B4-BE49-F238E27FC236}">
                <a16:creationId xmlns:a16="http://schemas.microsoft.com/office/drawing/2014/main" id="{0B5D5902-FF8C-CC58-17E6-0AB68B329891}"/>
              </a:ext>
            </a:extLst>
          </p:cNvPr>
          <p:cNvSpPr txBox="1"/>
          <p:nvPr/>
        </p:nvSpPr>
        <p:spPr>
          <a:xfrm>
            <a:off x="12352529" y="26061214"/>
            <a:ext cx="2510225" cy="523220"/>
          </a:xfrm>
          <a:prstGeom prst="rect">
            <a:avLst/>
          </a:prstGeom>
          <a:noFill/>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Liquid fertilizer</a:t>
            </a:r>
          </a:p>
        </p:txBody>
      </p:sp>
      <p:sp>
        <p:nvSpPr>
          <p:cNvPr id="106" name="TextBox 105">
            <a:extLst>
              <a:ext uri="{FF2B5EF4-FFF2-40B4-BE49-F238E27FC236}">
                <a16:creationId xmlns:a16="http://schemas.microsoft.com/office/drawing/2014/main" id="{905BEF97-560D-99C2-CEC5-39D6E499C5CC}"/>
              </a:ext>
            </a:extLst>
          </p:cNvPr>
          <p:cNvSpPr txBox="1"/>
          <p:nvPr/>
        </p:nvSpPr>
        <p:spPr>
          <a:xfrm>
            <a:off x="4940108" y="24420812"/>
            <a:ext cx="2610226" cy="523220"/>
          </a:xfrm>
          <a:prstGeom prst="rect">
            <a:avLst/>
          </a:prstGeom>
          <a:noFill/>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Pre-processing </a:t>
            </a:r>
          </a:p>
        </p:txBody>
      </p:sp>
      <p:grpSp>
        <p:nvGrpSpPr>
          <p:cNvPr id="32" name="Group 31">
            <a:extLst>
              <a:ext uri="{FF2B5EF4-FFF2-40B4-BE49-F238E27FC236}">
                <a16:creationId xmlns:a16="http://schemas.microsoft.com/office/drawing/2014/main" id="{9A09F46F-E8BC-2471-4B44-44E3DE6493BD}"/>
              </a:ext>
            </a:extLst>
          </p:cNvPr>
          <p:cNvGrpSpPr/>
          <p:nvPr/>
        </p:nvGrpSpPr>
        <p:grpSpPr>
          <a:xfrm>
            <a:off x="1125383" y="20384129"/>
            <a:ext cx="3533179" cy="7752627"/>
            <a:chOff x="867970" y="4569822"/>
            <a:chExt cx="3533179" cy="7752627"/>
          </a:xfrm>
        </p:grpSpPr>
        <p:pic>
          <p:nvPicPr>
            <p:cNvPr id="1026" name="Picture 2" descr="Image result for food waste">
              <a:extLst>
                <a:ext uri="{FF2B5EF4-FFF2-40B4-BE49-F238E27FC236}">
                  <a16:creationId xmlns:a16="http://schemas.microsoft.com/office/drawing/2014/main" id="{4265D239-4FB5-6E18-A39A-EB8742B5C7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9163" y="4569822"/>
              <a:ext cx="2529560"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gricultural residues">
              <a:extLst>
                <a:ext uri="{FF2B5EF4-FFF2-40B4-BE49-F238E27FC236}">
                  <a16:creationId xmlns:a16="http://schemas.microsoft.com/office/drawing/2014/main" id="{284F5411-4261-E12A-5632-C5F8961491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6425" y="6606633"/>
              <a:ext cx="2556848" cy="15820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live stock manure">
              <a:extLst>
                <a:ext uri="{FF2B5EF4-FFF2-40B4-BE49-F238E27FC236}">
                  <a16:creationId xmlns:a16="http://schemas.microsoft.com/office/drawing/2014/main" id="{663F4F96-D629-5567-8829-B0453930F6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8415" y="8227947"/>
              <a:ext cx="2610226" cy="16053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27A21D4-09C7-DF6C-6764-14E9916B38AF}"/>
                </a:ext>
              </a:extLst>
            </p:cNvPr>
            <p:cNvPicPr>
              <a:picLocks noChangeAspect="1"/>
            </p:cNvPicPr>
            <p:nvPr/>
          </p:nvPicPr>
          <p:blipFill>
            <a:blip r:embed="rId8"/>
            <a:stretch>
              <a:fillRect/>
            </a:stretch>
          </p:blipFill>
          <p:spPr>
            <a:xfrm>
              <a:off x="1228780" y="10198664"/>
              <a:ext cx="2590507" cy="1715451"/>
            </a:xfrm>
            <a:prstGeom prst="rect">
              <a:avLst/>
            </a:prstGeom>
          </p:spPr>
        </p:pic>
        <p:sp>
          <p:nvSpPr>
            <p:cNvPr id="107" name="TextBox 106">
              <a:extLst>
                <a:ext uri="{FF2B5EF4-FFF2-40B4-BE49-F238E27FC236}">
                  <a16:creationId xmlns:a16="http://schemas.microsoft.com/office/drawing/2014/main" id="{2EEC1CEC-1207-45E5-96BD-E31E6CEC3FE2}"/>
                </a:ext>
              </a:extLst>
            </p:cNvPr>
            <p:cNvSpPr txBox="1"/>
            <p:nvPr/>
          </p:nvSpPr>
          <p:spPr>
            <a:xfrm>
              <a:off x="1347830" y="6138355"/>
              <a:ext cx="2152254" cy="523220"/>
            </a:xfrm>
            <a:prstGeom prst="rect">
              <a:avLst/>
            </a:prstGeom>
            <a:noFill/>
          </p:spPr>
          <p:txBody>
            <a:bodyPr wrap="square" rtlCol="0">
              <a:spAutoFit/>
            </a:bodyPr>
            <a:lstStyle/>
            <a:p>
              <a:pPr algn="ctr"/>
              <a:r>
                <a:rPr lang="en-CA" sz="2800" dirty="0">
                  <a:latin typeface="Calibri" panose="020F0502020204030204" pitchFamily="34" charset="0"/>
                  <a:ea typeface="Calibri" panose="020F0502020204030204" pitchFamily="34" charset="0"/>
                  <a:cs typeface="Calibri" panose="020F0502020204030204" pitchFamily="34" charset="0"/>
                </a:rPr>
                <a:t>Food waste</a:t>
              </a:r>
            </a:p>
          </p:txBody>
        </p:sp>
        <p:sp>
          <p:nvSpPr>
            <p:cNvPr id="108" name="TextBox 107">
              <a:extLst>
                <a:ext uri="{FF2B5EF4-FFF2-40B4-BE49-F238E27FC236}">
                  <a16:creationId xmlns:a16="http://schemas.microsoft.com/office/drawing/2014/main" id="{38CFB45C-3EA2-A8B4-C13B-8485AC487103}"/>
                </a:ext>
              </a:extLst>
            </p:cNvPr>
            <p:cNvSpPr txBox="1"/>
            <p:nvPr/>
          </p:nvSpPr>
          <p:spPr>
            <a:xfrm>
              <a:off x="867970" y="8116728"/>
              <a:ext cx="3533179" cy="523220"/>
            </a:xfrm>
            <a:prstGeom prst="rect">
              <a:avLst/>
            </a:prstGeom>
            <a:noFill/>
          </p:spPr>
          <p:txBody>
            <a:bodyPr wrap="square" rtlCol="0">
              <a:spAutoFit/>
            </a:bodyPr>
            <a:lstStyle/>
            <a:p>
              <a:pPr algn="ctr"/>
              <a:r>
                <a:rPr lang="en-CA" sz="2800" dirty="0">
                  <a:latin typeface="Calibri" panose="020F0502020204030204" pitchFamily="34" charset="0"/>
                  <a:ea typeface="Calibri" panose="020F0502020204030204" pitchFamily="34" charset="0"/>
                  <a:cs typeface="Calibri" panose="020F0502020204030204" pitchFamily="34" charset="0"/>
                </a:rPr>
                <a:t>Agricultural residues </a:t>
              </a:r>
            </a:p>
          </p:txBody>
        </p:sp>
        <p:sp>
          <p:nvSpPr>
            <p:cNvPr id="109" name="TextBox 108">
              <a:extLst>
                <a:ext uri="{FF2B5EF4-FFF2-40B4-BE49-F238E27FC236}">
                  <a16:creationId xmlns:a16="http://schemas.microsoft.com/office/drawing/2014/main" id="{0EB3F642-DB6D-32ED-11C2-29BCA25D686A}"/>
                </a:ext>
              </a:extLst>
            </p:cNvPr>
            <p:cNvSpPr txBox="1"/>
            <p:nvPr/>
          </p:nvSpPr>
          <p:spPr>
            <a:xfrm>
              <a:off x="1157068" y="9745059"/>
              <a:ext cx="2520957" cy="523220"/>
            </a:xfrm>
            <a:prstGeom prst="rect">
              <a:avLst/>
            </a:prstGeom>
            <a:noFill/>
          </p:spPr>
          <p:txBody>
            <a:bodyPr wrap="square" rtlCol="0">
              <a:spAutoFit/>
            </a:bodyPr>
            <a:lstStyle/>
            <a:p>
              <a:pPr algn="ctr"/>
              <a:r>
                <a:rPr lang="en-CA" sz="2800" dirty="0">
                  <a:latin typeface="Calibri" panose="020F0502020204030204" pitchFamily="34" charset="0"/>
                  <a:ea typeface="Calibri" panose="020F0502020204030204" pitchFamily="34" charset="0"/>
                  <a:cs typeface="Calibri" panose="020F0502020204030204" pitchFamily="34" charset="0"/>
                </a:rPr>
                <a:t>Animal manure</a:t>
              </a:r>
            </a:p>
          </p:txBody>
        </p:sp>
        <p:sp>
          <p:nvSpPr>
            <p:cNvPr id="110" name="TextBox 109">
              <a:extLst>
                <a:ext uri="{FF2B5EF4-FFF2-40B4-BE49-F238E27FC236}">
                  <a16:creationId xmlns:a16="http://schemas.microsoft.com/office/drawing/2014/main" id="{31F477E6-2829-5725-5AEE-1EAA7B63ADE2}"/>
                </a:ext>
              </a:extLst>
            </p:cNvPr>
            <p:cNvSpPr txBox="1"/>
            <p:nvPr/>
          </p:nvSpPr>
          <p:spPr>
            <a:xfrm>
              <a:off x="1240418" y="11799229"/>
              <a:ext cx="2520957" cy="523220"/>
            </a:xfrm>
            <a:prstGeom prst="rect">
              <a:avLst/>
            </a:prstGeom>
            <a:noFill/>
          </p:spPr>
          <p:txBody>
            <a:bodyPr wrap="square" rtlCol="0">
              <a:spAutoFit/>
            </a:bodyPr>
            <a:lstStyle/>
            <a:p>
              <a:pPr algn="ctr"/>
              <a:r>
                <a:rPr lang="en-CA" sz="2800" dirty="0">
                  <a:latin typeface="Calibri" panose="020F0502020204030204" pitchFamily="34" charset="0"/>
                  <a:ea typeface="Calibri" panose="020F0502020204030204" pitchFamily="34" charset="0"/>
                  <a:cs typeface="Calibri" panose="020F0502020204030204" pitchFamily="34" charset="0"/>
                </a:rPr>
                <a:t>Sewage sludge </a:t>
              </a:r>
            </a:p>
          </p:txBody>
        </p:sp>
      </p:grpSp>
      <p:grpSp>
        <p:nvGrpSpPr>
          <p:cNvPr id="115" name="Group 114">
            <a:extLst>
              <a:ext uri="{FF2B5EF4-FFF2-40B4-BE49-F238E27FC236}">
                <a16:creationId xmlns:a16="http://schemas.microsoft.com/office/drawing/2014/main" id="{29341D94-F5F6-C726-8397-097150E957C1}"/>
              </a:ext>
            </a:extLst>
          </p:cNvPr>
          <p:cNvGrpSpPr/>
          <p:nvPr/>
        </p:nvGrpSpPr>
        <p:grpSpPr>
          <a:xfrm>
            <a:off x="8569883" y="22447142"/>
            <a:ext cx="3250669" cy="2921429"/>
            <a:chOff x="9945498" y="7000289"/>
            <a:chExt cx="2616137" cy="2310782"/>
          </a:xfrm>
        </p:grpSpPr>
        <p:sp>
          <p:nvSpPr>
            <p:cNvPr id="111" name="TextBox 110">
              <a:extLst>
                <a:ext uri="{FF2B5EF4-FFF2-40B4-BE49-F238E27FC236}">
                  <a16:creationId xmlns:a16="http://schemas.microsoft.com/office/drawing/2014/main" id="{09767EE2-25B7-F10F-4058-1F55D6D63DB4}"/>
                </a:ext>
              </a:extLst>
            </p:cNvPr>
            <p:cNvSpPr txBox="1"/>
            <p:nvPr/>
          </p:nvSpPr>
          <p:spPr>
            <a:xfrm>
              <a:off x="9945498" y="8898181"/>
              <a:ext cx="2607551" cy="41289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2800" dirty="0">
                  <a:latin typeface="Calibri" panose="020F0502020204030204" pitchFamily="34" charset="0"/>
                  <a:ea typeface="Calibri" panose="020F0502020204030204" pitchFamily="34" charset="0"/>
                  <a:cs typeface="Calibri" panose="020F0502020204030204" pitchFamily="34" charset="0"/>
                </a:rPr>
                <a:t>Hydrolysis {1} </a:t>
              </a:r>
            </a:p>
          </p:txBody>
        </p:sp>
        <p:sp>
          <p:nvSpPr>
            <p:cNvPr id="112" name="TextBox 111">
              <a:extLst>
                <a:ext uri="{FF2B5EF4-FFF2-40B4-BE49-F238E27FC236}">
                  <a16:creationId xmlns:a16="http://schemas.microsoft.com/office/drawing/2014/main" id="{4EE55387-BBB9-A5ED-42FF-B6D84511C89E}"/>
                </a:ext>
              </a:extLst>
            </p:cNvPr>
            <p:cNvSpPr txBox="1"/>
            <p:nvPr/>
          </p:nvSpPr>
          <p:spPr>
            <a:xfrm>
              <a:off x="9954084" y="8277896"/>
              <a:ext cx="2607551" cy="41289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2800" dirty="0">
                  <a:latin typeface="Calibri" panose="020F0502020204030204" pitchFamily="34" charset="0"/>
                  <a:ea typeface="Calibri" panose="020F0502020204030204" pitchFamily="34" charset="0"/>
                  <a:cs typeface="Calibri" panose="020F0502020204030204" pitchFamily="34" charset="0"/>
                </a:rPr>
                <a:t>Acidogenesis {2}</a:t>
              </a:r>
            </a:p>
          </p:txBody>
        </p:sp>
        <p:sp>
          <p:nvSpPr>
            <p:cNvPr id="113" name="TextBox 112">
              <a:extLst>
                <a:ext uri="{FF2B5EF4-FFF2-40B4-BE49-F238E27FC236}">
                  <a16:creationId xmlns:a16="http://schemas.microsoft.com/office/drawing/2014/main" id="{9211470A-6896-39F3-5118-F3FB9CD8EF5D}"/>
                </a:ext>
              </a:extLst>
            </p:cNvPr>
            <p:cNvSpPr txBox="1"/>
            <p:nvPr/>
          </p:nvSpPr>
          <p:spPr>
            <a:xfrm>
              <a:off x="9952657" y="7000289"/>
              <a:ext cx="2607550" cy="41385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2800" dirty="0">
                  <a:latin typeface="Calibri" panose="020F0502020204030204" pitchFamily="34" charset="0"/>
                  <a:ea typeface="Calibri" panose="020F0502020204030204" pitchFamily="34" charset="0"/>
                  <a:cs typeface="Calibri" panose="020F0502020204030204" pitchFamily="34" charset="0"/>
                </a:rPr>
                <a:t>Methanogenesis {4} </a:t>
              </a:r>
            </a:p>
          </p:txBody>
        </p:sp>
        <p:sp>
          <p:nvSpPr>
            <p:cNvPr id="114" name="TextBox 113">
              <a:extLst>
                <a:ext uri="{FF2B5EF4-FFF2-40B4-BE49-F238E27FC236}">
                  <a16:creationId xmlns:a16="http://schemas.microsoft.com/office/drawing/2014/main" id="{D56D4640-4531-A3F7-207A-3D56ADCB3575}"/>
                </a:ext>
              </a:extLst>
            </p:cNvPr>
            <p:cNvSpPr txBox="1"/>
            <p:nvPr/>
          </p:nvSpPr>
          <p:spPr>
            <a:xfrm>
              <a:off x="9954080" y="7650102"/>
              <a:ext cx="2607551" cy="41289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2800" dirty="0">
                  <a:latin typeface="Calibri" panose="020F0502020204030204" pitchFamily="34" charset="0"/>
                  <a:ea typeface="Calibri" panose="020F0502020204030204" pitchFamily="34" charset="0"/>
                  <a:cs typeface="Calibri" panose="020F0502020204030204" pitchFamily="34" charset="0"/>
                </a:rPr>
                <a:t>Acetogenesis {3}</a:t>
              </a:r>
            </a:p>
          </p:txBody>
        </p:sp>
      </p:grpSp>
      <p:pic>
        <p:nvPicPr>
          <p:cNvPr id="1032" name="Picture 8" descr="Image result for electricity">
            <a:extLst>
              <a:ext uri="{FF2B5EF4-FFF2-40B4-BE49-F238E27FC236}">
                <a16:creationId xmlns:a16="http://schemas.microsoft.com/office/drawing/2014/main" id="{5BA108A1-63F4-BD65-4C5C-78DCE70A8F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38874" y="20115879"/>
            <a:ext cx="2422136" cy="16120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ustainable aviation fuel">
            <a:extLst>
              <a:ext uri="{FF2B5EF4-FFF2-40B4-BE49-F238E27FC236}">
                <a16:creationId xmlns:a16="http://schemas.microsoft.com/office/drawing/2014/main" id="{C881C9D4-2C0D-A225-5ED7-BD5CAE5B07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26406" y="22191973"/>
            <a:ext cx="2462988" cy="1441292"/>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59F02088-C457-5249-8FDA-BC04D287A947}"/>
              </a:ext>
            </a:extLst>
          </p:cNvPr>
          <p:cNvSpPr txBox="1"/>
          <p:nvPr/>
        </p:nvSpPr>
        <p:spPr>
          <a:xfrm>
            <a:off x="12525109" y="21687888"/>
            <a:ext cx="2221971" cy="523220"/>
          </a:xfrm>
          <a:prstGeom prst="rect">
            <a:avLst/>
          </a:prstGeom>
          <a:noFill/>
        </p:spPr>
        <p:txBody>
          <a:bodyPr wrap="square" rtlCol="0">
            <a:spAutoFit/>
          </a:bodyPr>
          <a:lstStyle/>
          <a:p>
            <a:pPr algn="ctr"/>
            <a:r>
              <a:rPr lang="en-CA" sz="2800" dirty="0">
                <a:latin typeface="Calibri" panose="020F0502020204030204" pitchFamily="34" charset="0"/>
                <a:ea typeface="Calibri" panose="020F0502020204030204" pitchFamily="34" charset="0"/>
                <a:cs typeface="Calibri" panose="020F0502020204030204" pitchFamily="34" charset="0"/>
              </a:rPr>
              <a:t>Electricity </a:t>
            </a:r>
          </a:p>
        </p:txBody>
      </p:sp>
      <p:sp>
        <p:nvSpPr>
          <p:cNvPr id="117" name="TextBox 116">
            <a:extLst>
              <a:ext uri="{FF2B5EF4-FFF2-40B4-BE49-F238E27FC236}">
                <a16:creationId xmlns:a16="http://schemas.microsoft.com/office/drawing/2014/main" id="{FFD9FE54-7178-7ADB-FED4-610773A58EA9}"/>
              </a:ext>
            </a:extLst>
          </p:cNvPr>
          <p:cNvSpPr txBox="1"/>
          <p:nvPr/>
        </p:nvSpPr>
        <p:spPr>
          <a:xfrm>
            <a:off x="12629297" y="23597312"/>
            <a:ext cx="2082981" cy="523220"/>
          </a:xfrm>
          <a:prstGeom prst="rect">
            <a:avLst/>
          </a:prstGeom>
          <a:noFill/>
        </p:spPr>
        <p:txBody>
          <a:bodyPr wrap="square" rtlCol="0">
            <a:spAutoFit/>
          </a:bodyPr>
          <a:lstStyle/>
          <a:p>
            <a:pPr algn="ctr"/>
            <a:r>
              <a:rPr lang="en-CA" sz="2800" dirty="0"/>
              <a:t>Vehicle fuel  </a:t>
            </a:r>
          </a:p>
        </p:txBody>
      </p:sp>
      <p:sp>
        <p:nvSpPr>
          <p:cNvPr id="118" name="TextBox 117">
            <a:extLst>
              <a:ext uri="{FF2B5EF4-FFF2-40B4-BE49-F238E27FC236}">
                <a16:creationId xmlns:a16="http://schemas.microsoft.com/office/drawing/2014/main" id="{C314104D-3ECE-BEE4-104E-FE6E0D443E19}"/>
              </a:ext>
            </a:extLst>
          </p:cNvPr>
          <p:cNvSpPr txBox="1"/>
          <p:nvPr/>
        </p:nvSpPr>
        <p:spPr>
          <a:xfrm>
            <a:off x="10436274" y="20840963"/>
            <a:ext cx="1225424" cy="523220"/>
          </a:xfrm>
          <a:prstGeom prst="rect">
            <a:avLst/>
          </a:prstGeom>
          <a:noFill/>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Biogas</a:t>
            </a:r>
          </a:p>
        </p:txBody>
      </p:sp>
      <p:grpSp>
        <p:nvGrpSpPr>
          <p:cNvPr id="33" name="Group 32">
            <a:extLst>
              <a:ext uri="{FF2B5EF4-FFF2-40B4-BE49-F238E27FC236}">
                <a16:creationId xmlns:a16="http://schemas.microsoft.com/office/drawing/2014/main" id="{2651465E-B799-68BF-F1C6-1020A8EC70CA}"/>
              </a:ext>
            </a:extLst>
          </p:cNvPr>
          <p:cNvGrpSpPr/>
          <p:nvPr/>
        </p:nvGrpSpPr>
        <p:grpSpPr>
          <a:xfrm>
            <a:off x="8549400" y="23007749"/>
            <a:ext cx="375596" cy="1026098"/>
            <a:chOff x="8783883" y="7976080"/>
            <a:chExt cx="375596" cy="1026098"/>
          </a:xfrm>
        </p:grpSpPr>
        <p:sp>
          <p:nvSpPr>
            <p:cNvPr id="93" name="Arrow: Up 92">
              <a:extLst>
                <a:ext uri="{FF2B5EF4-FFF2-40B4-BE49-F238E27FC236}">
                  <a16:creationId xmlns:a16="http://schemas.microsoft.com/office/drawing/2014/main" id="{6E84BBD7-059D-BB2F-5C95-860537E10406}"/>
                </a:ext>
              </a:extLst>
            </p:cNvPr>
            <p:cNvSpPr/>
            <p:nvPr/>
          </p:nvSpPr>
          <p:spPr>
            <a:xfrm>
              <a:off x="8804366" y="8708351"/>
              <a:ext cx="355113" cy="293827"/>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4" name="Arrow: Up 93">
              <a:extLst>
                <a:ext uri="{FF2B5EF4-FFF2-40B4-BE49-F238E27FC236}">
                  <a16:creationId xmlns:a16="http://schemas.microsoft.com/office/drawing/2014/main" id="{1A78F8A0-8936-4F9B-9E8B-50CF07AF9427}"/>
                </a:ext>
              </a:extLst>
            </p:cNvPr>
            <p:cNvSpPr/>
            <p:nvPr/>
          </p:nvSpPr>
          <p:spPr>
            <a:xfrm>
              <a:off x="8783883" y="7976080"/>
              <a:ext cx="355113" cy="293827"/>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95" name="Arrow: Up 94">
            <a:extLst>
              <a:ext uri="{FF2B5EF4-FFF2-40B4-BE49-F238E27FC236}">
                <a16:creationId xmlns:a16="http://schemas.microsoft.com/office/drawing/2014/main" id="{929E8BF5-CA27-3F01-0D81-818F7A8CB517}"/>
              </a:ext>
            </a:extLst>
          </p:cNvPr>
          <p:cNvSpPr/>
          <p:nvPr/>
        </p:nvSpPr>
        <p:spPr>
          <a:xfrm>
            <a:off x="8569883" y="24632785"/>
            <a:ext cx="355113" cy="293827"/>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0" name="TextBox 119">
            <a:extLst>
              <a:ext uri="{FF2B5EF4-FFF2-40B4-BE49-F238E27FC236}">
                <a16:creationId xmlns:a16="http://schemas.microsoft.com/office/drawing/2014/main" id="{9392E0A6-6297-6550-320E-F467C2F80C6B}"/>
              </a:ext>
            </a:extLst>
          </p:cNvPr>
          <p:cNvSpPr txBox="1"/>
          <p:nvPr/>
        </p:nvSpPr>
        <p:spPr>
          <a:xfrm>
            <a:off x="1134917" y="28412961"/>
            <a:ext cx="13879510" cy="2246769"/>
          </a:xfrm>
          <a:prstGeom prst="rect">
            <a:avLst/>
          </a:prstGeom>
          <a:noFill/>
        </p:spPr>
        <p:txBody>
          <a:bodyPr wrap="square">
            <a:spAutoFit/>
          </a:bodyPr>
          <a:lstStyle/>
          <a:p>
            <a:pPr algn="just"/>
            <a:r>
              <a:rPr lang="en-US" sz="2800" b="1" dirty="0">
                <a:latin typeface="Calibri" panose="020F0502020204030204" pitchFamily="34" charset="0"/>
                <a:ea typeface="Calibri" panose="020F0502020204030204" pitchFamily="34" charset="0"/>
                <a:cs typeface="Calibri" panose="020F0502020204030204" pitchFamily="34" charset="0"/>
              </a:rPr>
              <a:t>Fig 2. Organic wastes conversion to valuable bioproducts through anaerobic digestion process. </a:t>
            </a:r>
            <a:r>
              <a:rPr lang="en-US" sz="2800" dirty="0">
                <a:latin typeface="Calibri" panose="020F0502020204030204" pitchFamily="34" charset="0"/>
                <a:ea typeface="Calibri" panose="020F0502020204030204" pitchFamily="34" charset="0"/>
                <a:cs typeface="Calibri" panose="020F0502020204030204" pitchFamily="34" charset="0"/>
              </a:rPr>
              <a:t>Organic wastes, either alone or combined with other feedstocks, undergo preprocessing to enhance bioavailability before entering the AD system. Microorganisms degrade and convert these materials into biogas. The remaining digestate is another valuable bioproduct of the process, widely used in the agriculture sector. </a:t>
            </a:r>
            <a:endParaRPr lang="en-CA"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23" name="Arrow: Left 122">
            <a:extLst>
              <a:ext uri="{FF2B5EF4-FFF2-40B4-BE49-F238E27FC236}">
                <a16:creationId xmlns:a16="http://schemas.microsoft.com/office/drawing/2014/main" id="{DB103AC3-DB69-E998-7DC3-1BB5DAC3D150}"/>
              </a:ext>
            </a:extLst>
          </p:cNvPr>
          <p:cNvSpPr/>
          <p:nvPr/>
        </p:nvSpPr>
        <p:spPr>
          <a:xfrm rot="10800000">
            <a:off x="6727690" y="37442116"/>
            <a:ext cx="615613" cy="29781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9" name="Arrow: Right 1028">
            <a:extLst>
              <a:ext uri="{FF2B5EF4-FFF2-40B4-BE49-F238E27FC236}">
                <a16:creationId xmlns:a16="http://schemas.microsoft.com/office/drawing/2014/main" id="{CE8255DD-76BA-FCD0-4F8F-95AA1A7D1310}"/>
              </a:ext>
            </a:extLst>
          </p:cNvPr>
          <p:cNvSpPr/>
          <p:nvPr/>
        </p:nvSpPr>
        <p:spPr>
          <a:xfrm rot="10800000">
            <a:off x="26759745" y="25454037"/>
            <a:ext cx="962041" cy="5807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TextBox 55">
            <a:extLst>
              <a:ext uri="{FF2B5EF4-FFF2-40B4-BE49-F238E27FC236}">
                <a16:creationId xmlns:a16="http://schemas.microsoft.com/office/drawing/2014/main" id="{4394238E-11A1-90D0-A6BF-441D80FC3224}"/>
              </a:ext>
            </a:extLst>
          </p:cNvPr>
          <p:cNvSpPr txBox="1"/>
          <p:nvPr/>
        </p:nvSpPr>
        <p:spPr>
          <a:xfrm>
            <a:off x="16853154" y="4193665"/>
            <a:ext cx="15549714" cy="4724370"/>
          </a:xfrm>
          <a:prstGeom prst="rect">
            <a:avLst/>
          </a:prstGeom>
          <a:noFill/>
        </p:spPr>
        <p:txBody>
          <a:bodyPr wrap="square" rtlCol="0">
            <a:spAutoFit/>
          </a:bodyPr>
          <a:lstStyle/>
          <a:p>
            <a:pPr marL="571500" indent="-571500" algn="just">
              <a:spcBef>
                <a:spcPts val="1200"/>
              </a:spcBef>
              <a:spcAft>
                <a:spcPts val="1200"/>
              </a:spcAft>
              <a:buFont typeface="Wingdings" panose="05000000000000000000" pitchFamily="2" charset="2"/>
              <a:buChar char="q"/>
              <a:defRPr/>
            </a:pPr>
            <a:r>
              <a:rPr lang="en-CA" sz="4000" b="1" dirty="0">
                <a:solidFill>
                  <a:srgbClr val="002060"/>
                </a:solidFill>
                <a:latin typeface="Century Gothic" panose="020B0502020202020204" pitchFamily="34" charset="0"/>
                <a:ea typeface="Open Sans" panose="020B0606030504020204" pitchFamily="34" charset="0"/>
                <a:cs typeface="Open Sans" panose="020B0606030504020204" pitchFamily="34" charset="0"/>
              </a:rPr>
              <a:t>Preprocessing techniques on feedstocks</a:t>
            </a:r>
          </a:p>
          <a:p>
            <a:pPr algn="just"/>
            <a:r>
              <a:rPr lang="en-US" sz="2800" dirty="0">
                <a:latin typeface="Calibri" panose="020F0502020204030204" pitchFamily="34" charset="0"/>
                <a:ea typeface="Calibri" panose="020F0502020204030204" pitchFamily="34" charset="0"/>
                <a:cs typeface="Calibri" panose="020F0502020204030204" pitchFamily="34" charset="0"/>
              </a:rPr>
              <a:t>Breaking down complex compounds and  making them easily accessible to microorganisms.</a:t>
            </a:r>
          </a:p>
          <a:p>
            <a:pPr algn="just"/>
            <a:endParaRPr lang="en-US" sz="2800" dirty="0"/>
          </a:p>
          <a:p>
            <a:r>
              <a:rPr lang="en-CA" sz="2800" b="1" dirty="0">
                <a:latin typeface="Calibri" panose="020F0502020204030204" pitchFamily="34" charset="0"/>
                <a:ea typeface="Calibri" panose="020F0502020204030204" pitchFamily="34" charset="0"/>
                <a:cs typeface="Calibri" panose="020F0502020204030204" pitchFamily="34" charset="0"/>
              </a:rPr>
              <a:t>Advantages of applying pretreatment on feedstocks before anaerobic digestion [5]:</a:t>
            </a:r>
            <a:endParaRPr lang="en-CA" sz="28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Calibri" panose="020F0502020204030204" pitchFamily="34" charset="0"/>
              </a:rPr>
              <a:t>Increasing the soluble organic fractions: </a:t>
            </a:r>
            <a:r>
              <a:rPr lang="en-US" sz="2800" dirty="0">
                <a:latin typeface="Calibri" panose="020F0502020204030204" pitchFamily="34" charset="0"/>
                <a:ea typeface="Calibri" panose="020F0502020204030204" pitchFamily="34" charset="0"/>
                <a:cs typeface="Calibri" panose="020F0502020204030204" pitchFamily="34" charset="0"/>
              </a:rPr>
              <a:t>Making them more digestible by microorganisms</a:t>
            </a:r>
            <a:r>
              <a:rPr lang="en-CA" sz="2800" dirty="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Calibri" panose="020F0502020204030204" pitchFamily="34" charset="0"/>
              </a:rPr>
              <a:t>Reducing particles size: </a:t>
            </a:r>
            <a:r>
              <a:rPr lang="en-US" sz="2800" dirty="0">
                <a:latin typeface="Calibri" panose="020F0502020204030204" pitchFamily="34" charset="0"/>
                <a:ea typeface="Calibri" panose="020F0502020204030204" pitchFamily="34" charset="0"/>
                <a:cs typeface="Calibri" panose="020F0502020204030204" pitchFamily="34" charset="0"/>
              </a:rPr>
              <a:t>Increasing surface area and improving biodegradability</a:t>
            </a:r>
          </a:p>
          <a:p>
            <a:pPr marL="285750" indent="-285750">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Calibri" panose="020F0502020204030204" pitchFamily="34" charset="0"/>
              </a:rPr>
              <a:t>Increasing digestate dewaterability: </a:t>
            </a:r>
            <a:r>
              <a:rPr lang="en-US" sz="2800" dirty="0">
                <a:latin typeface="Calibri" panose="020F0502020204030204" pitchFamily="34" charset="0"/>
                <a:ea typeface="Calibri" panose="020F0502020204030204" pitchFamily="34" charset="0"/>
                <a:cs typeface="Calibri" panose="020F0502020204030204" pitchFamily="34" charset="0"/>
              </a:rPr>
              <a:t>Reducing post-treatment costs</a:t>
            </a:r>
            <a:endParaRPr lang="en-CA" sz="28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CA" sz="2800" dirty="0">
                <a:latin typeface="Calibri" panose="020F0502020204030204" pitchFamily="34" charset="0"/>
                <a:ea typeface="Calibri" panose="020F0502020204030204" pitchFamily="34" charset="0"/>
                <a:cs typeface="Calibri" panose="020F0502020204030204" pitchFamily="34" charset="0"/>
              </a:rPr>
              <a:t>Reducing pathogen: Improving digestate hygienic quality</a:t>
            </a:r>
          </a:p>
          <a:p>
            <a:pPr algn="just"/>
            <a:endParaRPr lang="en-CA" sz="2800" dirty="0"/>
          </a:p>
          <a:p>
            <a:endParaRPr lang="en-CA" dirty="0"/>
          </a:p>
        </p:txBody>
      </p:sp>
      <p:sp>
        <p:nvSpPr>
          <p:cNvPr id="63" name="Left Brace 62">
            <a:extLst>
              <a:ext uri="{FF2B5EF4-FFF2-40B4-BE49-F238E27FC236}">
                <a16:creationId xmlns:a16="http://schemas.microsoft.com/office/drawing/2014/main" id="{89DBEC73-ECCD-FA24-EB3D-AB6F21B0B38B}"/>
              </a:ext>
            </a:extLst>
          </p:cNvPr>
          <p:cNvSpPr/>
          <p:nvPr/>
        </p:nvSpPr>
        <p:spPr>
          <a:xfrm>
            <a:off x="913085" y="20355613"/>
            <a:ext cx="472121" cy="752409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64" name="TextBox 63">
            <a:extLst>
              <a:ext uri="{FF2B5EF4-FFF2-40B4-BE49-F238E27FC236}">
                <a16:creationId xmlns:a16="http://schemas.microsoft.com/office/drawing/2014/main" id="{457A98E9-86FF-654C-1931-69C8A8ACF11C}"/>
              </a:ext>
            </a:extLst>
          </p:cNvPr>
          <p:cNvSpPr txBox="1"/>
          <p:nvPr/>
        </p:nvSpPr>
        <p:spPr>
          <a:xfrm rot="16200000">
            <a:off x="-2290444" y="23805729"/>
            <a:ext cx="5927913" cy="523220"/>
          </a:xfrm>
          <a:prstGeom prst="rect">
            <a:avLst/>
          </a:prstGeom>
          <a:noFill/>
        </p:spPr>
        <p:txBody>
          <a:bodyPr wrap="square" rtlCol="0">
            <a:spAutoFit/>
          </a:bodyPr>
          <a:lstStyle/>
          <a:p>
            <a:pPr algn="ctr"/>
            <a:r>
              <a:rPr lang="en-CA" sz="2800" b="1" dirty="0">
                <a:latin typeface="Calibri" panose="020F0502020204030204" pitchFamily="34" charset="0"/>
                <a:ea typeface="Calibri" panose="020F0502020204030204" pitchFamily="34" charset="0"/>
                <a:cs typeface="Calibri" panose="020F0502020204030204" pitchFamily="34" charset="0"/>
              </a:rPr>
              <a:t>Organic waste or feedstocks  sources</a:t>
            </a:r>
          </a:p>
        </p:txBody>
      </p:sp>
      <p:pic>
        <p:nvPicPr>
          <p:cNvPr id="4" name="Picture 2" descr="Energies 15 06536 g003">
            <a:extLst>
              <a:ext uri="{FF2B5EF4-FFF2-40B4-BE49-F238E27FC236}">
                <a16:creationId xmlns:a16="http://schemas.microsoft.com/office/drawing/2014/main" id="{E8D8755C-9CB6-C066-58BD-1F9CBB7633F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8457" r="60919"/>
          <a:stretch/>
        </p:blipFill>
        <p:spPr bwMode="auto">
          <a:xfrm>
            <a:off x="16998787" y="9748884"/>
            <a:ext cx="5670520" cy="5537747"/>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8909BD2-F941-BC89-C08C-3C0B95C6C10E}"/>
              </a:ext>
            </a:extLst>
          </p:cNvPr>
          <p:cNvSpPr txBox="1"/>
          <p:nvPr/>
        </p:nvSpPr>
        <p:spPr>
          <a:xfrm>
            <a:off x="16977751" y="15407661"/>
            <a:ext cx="15458607" cy="2246769"/>
          </a:xfrm>
          <a:prstGeom prst="rect">
            <a:avLst/>
          </a:prstGeom>
          <a:noFill/>
        </p:spPr>
        <p:txBody>
          <a:bodyPr wrap="square" rtlCol="0">
            <a:spAutoFit/>
          </a:bodyPr>
          <a:lstStyle/>
          <a:p>
            <a:pPr algn="just"/>
            <a:r>
              <a:rPr lang="en-US" sz="2800" b="1" dirty="0">
                <a:latin typeface="Calibri" panose="020F0502020204030204" pitchFamily="34" charset="0"/>
                <a:ea typeface="Calibri" panose="020F0502020204030204" pitchFamily="34" charset="0"/>
                <a:cs typeface="Calibri" panose="020F0502020204030204" pitchFamily="34" charset="0"/>
              </a:rPr>
              <a:t>Fig 3. Disruption of sludge floc structure during pretreatment techniques. </a:t>
            </a:r>
            <a:r>
              <a:rPr lang="en-US" sz="2800" dirty="0">
                <a:latin typeface="Calibri" panose="020F0502020204030204" pitchFamily="34" charset="0"/>
                <a:ea typeface="Calibri" panose="020F0502020204030204" pitchFamily="34" charset="0"/>
                <a:cs typeface="Calibri" panose="020F0502020204030204" pitchFamily="34" charset="0"/>
              </a:rPr>
              <a:t>Sludge flocs consist of microbial cell aggregates encapsulated by extracellular polymeric substances (EPS), which provide structural stability and protection. Pretreatment techniques disrupt this stable structure, breaking down the EPS and releasing intracellular compounds into the surrounding matrix, thereby enhancing the bioavailability of organic materials [5].</a:t>
            </a:r>
            <a:endParaRPr lang="en-CA" sz="2800" dirty="0">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E177410B-D147-E7EF-9675-A41B0AED9461}"/>
              </a:ext>
            </a:extLst>
          </p:cNvPr>
          <p:cNvSpPr txBox="1"/>
          <p:nvPr/>
        </p:nvSpPr>
        <p:spPr>
          <a:xfrm>
            <a:off x="524121" y="41366566"/>
            <a:ext cx="31912238" cy="2421176"/>
          </a:xfrm>
          <a:prstGeom prst="rect">
            <a:avLst/>
          </a:prstGeom>
          <a:noFill/>
        </p:spPr>
        <p:txBody>
          <a:bodyPr wrap="square" rtlCol="0">
            <a:spAutoFit/>
          </a:bodyPr>
          <a:lstStyle/>
          <a:p>
            <a:pPr marL="457200" indent="-457200">
              <a:spcAft>
                <a:spcPts val="800"/>
              </a:spcAft>
            </a:pPr>
            <a:r>
              <a:rPr lang="en-US" sz="2000" kern="100" dirty="0">
                <a:latin typeface="Calibri" panose="020F0502020204030204" pitchFamily="34" charset="0"/>
                <a:ea typeface="Calibri" panose="020F0502020204030204" pitchFamily="34" charset="0"/>
                <a:cs typeface="Calibri" panose="020F0502020204030204" pitchFamily="34" charset="0"/>
              </a:rPr>
              <a:t>[1] </a:t>
            </a:r>
            <a:r>
              <a:rPr lang="en-US" sz="2000" kern="100" dirty="0" err="1">
                <a:latin typeface="Calibri" panose="020F0502020204030204" pitchFamily="34" charset="0"/>
                <a:ea typeface="Calibri" panose="020F0502020204030204" pitchFamily="34" charset="0"/>
                <a:cs typeface="Calibri" panose="020F0502020204030204" pitchFamily="34" charset="0"/>
              </a:rPr>
              <a:t>Capareda</a:t>
            </a:r>
            <a:r>
              <a:rPr lang="en-US" sz="2000" kern="100" dirty="0">
                <a:latin typeface="Calibri" panose="020F0502020204030204" pitchFamily="34" charset="0"/>
                <a:ea typeface="Calibri" panose="020F0502020204030204" pitchFamily="34" charset="0"/>
                <a:cs typeface="Calibri" panose="020F0502020204030204" pitchFamily="34" charset="0"/>
              </a:rPr>
              <a:t>, S., Introduction to biomass energy conversions. 2023: CRC press.</a:t>
            </a:r>
            <a:endParaRPr lang="en-US" sz="2000" kern="100" dirty="0">
              <a:effectLst/>
              <a:latin typeface="Calibri" panose="020F0502020204030204" pitchFamily="34" charset="0"/>
              <a:ea typeface="Calibri" panose="020F0502020204030204" pitchFamily="34" charset="0"/>
              <a:cs typeface="Calibri" panose="020F0502020204030204" pitchFamily="34" charset="0"/>
            </a:endParaRPr>
          </a:p>
          <a:p>
            <a:pPr marL="457200" indent="-457200">
              <a:spcAft>
                <a:spcPts val="800"/>
              </a:spcAft>
            </a:pPr>
            <a:r>
              <a:rPr lang="en-US" sz="2000" kern="100" dirty="0">
                <a:effectLst/>
                <a:latin typeface="Calibri" panose="020F0502020204030204" pitchFamily="34" charset="0"/>
                <a:ea typeface="Calibri" panose="020F0502020204030204" pitchFamily="34" charset="0"/>
                <a:cs typeface="Calibri" panose="020F0502020204030204" pitchFamily="34" charset="0"/>
              </a:rPr>
              <a:t>[2] </a:t>
            </a:r>
            <a:r>
              <a:rPr lang="en-US" sz="2000" dirty="0">
                <a:latin typeface="Calibri" panose="020F0502020204030204" pitchFamily="34" charset="0"/>
                <a:ea typeface="Calibri" panose="020F0502020204030204" pitchFamily="34" charset="0"/>
                <a:cs typeface="Calibri" panose="020F0502020204030204" pitchFamily="34" charset="0"/>
              </a:rPr>
              <a:t>U.S. Energy Information Administration. (n.d.). Biomass explained. Retrieved January 1, 2025, from </a:t>
            </a:r>
            <a:r>
              <a:rPr lang="en-US" sz="2000" dirty="0">
                <a:latin typeface="Calibri" panose="020F0502020204030204" pitchFamily="34" charset="0"/>
                <a:ea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https://www.eia.gov/energyexplained/biomass/</a:t>
            </a:r>
            <a:endParaRPr lang="en-US" sz="2000" kern="100" dirty="0">
              <a:effectLst/>
              <a:latin typeface="Calibri" panose="020F0502020204030204" pitchFamily="34" charset="0"/>
              <a:ea typeface="Calibri" panose="020F0502020204030204" pitchFamily="34" charset="0"/>
              <a:cs typeface="Calibri" panose="020F0502020204030204" pitchFamily="34" charset="0"/>
            </a:endParaRPr>
          </a:p>
          <a:p>
            <a:pPr marL="457200" indent="-457200">
              <a:spcAft>
                <a:spcPts val="800"/>
              </a:spcAft>
            </a:pPr>
            <a:r>
              <a:rPr lang="en-US" sz="2000" kern="100" dirty="0">
                <a:latin typeface="Calibri" panose="020F0502020204030204" pitchFamily="34" charset="0"/>
                <a:ea typeface="Calibri" panose="020F0502020204030204" pitchFamily="34" charset="0"/>
                <a:cs typeface="Calibri" panose="020F0502020204030204" pitchFamily="34" charset="0"/>
              </a:rPr>
              <a:t>[3] </a:t>
            </a:r>
            <a:r>
              <a:rPr lang="en-CA" sz="2000" dirty="0">
                <a:latin typeface="Calibri" panose="020F0502020204030204" pitchFamily="34" charset="0"/>
                <a:ea typeface="Calibri" panose="020F0502020204030204" pitchFamily="34" charset="0"/>
                <a:cs typeface="Calibri" panose="020F0502020204030204" pitchFamily="34" charset="0"/>
              </a:rPr>
              <a:t>Wei, L., et al., Anaerobic Digestion Process and Biogas Production, in Biogas Plants. 2024. p. 1-35.</a:t>
            </a:r>
          </a:p>
          <a:p>
            <a:pPr marL="457200" indent="-457200">
              <a:spcAft>
                <a:spcPts val="800"/>
              </a:spcAft>
            </a:pPr>
            <a:r>
              <a:rPr lang="en-US" sz="2000" kern="100" dirty="0">
                <a:latin typeface="Calibri" panose="020F0502020204030204" pitchFamily="34" charset="0"/>
                <a:ea typeface="Calibri" panose="020F0502020204030204" pitchFamily="34" charset="0"/>
                <a:cs typeface="Calibri" panose="020F0502020204030204" pitchFamily="34" charset="0"/>
              </a:rPr>
              <a:t>[4] </a:t>
            </a:r>
            <a:r>
              <a:rPr lang="en-US" sz="2000" kern="100" dirty="0" err="1">
                <a:latin typeface="Calibri" panose="020F0502020204030204" pitchFamily="34" charset="0"/>
                <a:ea typeface="Calibri" panose="020F0502020204030204" pitchFamily="34" charset="0"/>
                <a:cs typeface="Calibri" panose="020F0502020204030204" pitchFamily="34" charset="0"/>
              </a:rPr>
              <a:t>Vasiliadou</a:t>
            </a:r>
            <a:r>
              <a:rPr lang="en-US" sz="2000" kern="100" dirty="0">
                <a:latin typeface="Calibri" panose="020F0502020204030204" pitchFamily="34" charset="0"/>
                <a:ea typeface="Calibri" panose="020F0502020204030204" pitchFamily="34" charset="0"/>
                <a:cs typeface="Calibri" panose="020F0502020204030204" pitchFamily="34" charset="0"/>
              </a:rPr>
              <a:t>, I.A., K. </a:t>
            </a:r>
            <a:r>
              <a:rPr lang="en-US" sz="2000" kern="100" dirty="0" err="1">
                <a:latin typeface="Calibri" panose="020F0502020204030204" pitchFamily="34" charset="0"/>
                <a:ea typeface="Calibri" panose="020F0502020204030204" pitchFamily="34" charset="0"/>
                <a:cs typeface="Calibri" panose="020F0502020204030204" pitchFamily="34" charset="0"/>
              </a:rPr>
              <a:t>Gioulounta</a:t>
            </a:r>
            <a:r>
              <a:rPr lang="en-US" sz="2000" kern="100" dirty="0">
                <a:latin typeface="Calibri" panose="020F0502020204030204" pitchFamily="34" charset="0"/>
                <a:ea typeface="Calibri" panose="020F0502020204030204" pitchFamily="34" charset="0"/>
                <a:cs typeface="Calibri" panose="020F0502020204030204" pitchFamily="34" charset="0"/>
              </a:rPr>
              <a:t>, and K. </a:t>
            </a:r>
            <a:r>
              <a:rPr lang="en-US" sz="2000" kern="100" dirty="0" err="1">
                <a:latin typeface="Calibri" panose="020F0502020204030204" pitchFamily="34" charset="0"/>
                <a:ea typeface="Calibri" panose="020F0502020204030204" pitchFamily="34" charset="0"/>
                <a:cs typeface="Calibri" panose="020F0502020204030204" pitchFamily="34" charset="0"/>
              </a:rPr>
              <a:t>Stamatelatou</a:t>
            </a:r>
            <a:r>
              <a:rPr lang="en-US" sz="2000" kern="100" dirty="0">
                <a:latin typeface="Calibri" panose="020F0502020204030204" pitchFamily="34" charset="0"/>
                <a:ea typeface="Calibri" panose="020F0502020204030204" pitchFamily="34" charset="0"/>
                <a:cs typeface="Calibri" panose="020F0502020204030204" pitchFamily="34" charset="0"/>
              </a:rPr>
              <a:t>, Chapter 9 - Production of biogas via anaerobic digestion, in Handbook of Biofuels Production (Third Edition), R. Luque, et al., Editors. 2023, Woodhead Publishing. p. 253-311. </a:t>
            </a:r>
          </a:p>
          <a:p>
            <a:pPr marL="457200" indent="-457200">
              <a:spcAft>
                <a:spcPts val="800"/>
              </a:spcAft>
            </a:pPr>
            <a:r>
              <a:rPr lang="en-CA" sz="2000" kern="100" dirty="0">
                <a:latin typeface="Calibri" panose="020F0502020204030204" pitchFamily="34" charset="0"/>
                <a:ea typeface="Calibri" panose="020F0502020204030204" pitchFamily="34" charset="0"/>
                <a:cs typeface="Calibri" panose="020F0502020204030204" pitchFamily="34" charset="0"/>
              </a:rPr>
              <a:t>[5]</a:t>
            </a:r>
            <a:r>
              <a:rPr lang="en-US" kern="100" dirty="0">
                <a:latin typeface="Calibri" panose="020F0502020204030204" pitchFamily="34" charset="0"/>
                <a:ea typeface="Calibri" panose="020F0502020204030204" pitchFamily="34" charset="0"/>
                <a:cs typeface="Calibri" panose="020F0502020204030204" pitchFamily="34" charset="0"/>
              </a:rPr>
              <a:t> </a:t>
            </a:r>
            <a:r>
              <a:rPr lang="en-US" kern="100" dirty="0" err="1">
                <a:latin typeface="Calibri" panose="020F0502020204030204" pitchFamily="34" charset="0"/>
                <a:ea typeface="Calibri" panose="020F0502020204030204" pitchFamily="34" charset="0"/>
                <a:cs typeface="Calibri" panose="020F0502020204030204" pitchFamily="34" charset="0"/>
              </a:rPr>
              <a:t>Mitraka</a:t>
            </a:r>
            <a:r>
              <a:rPr lang="en-US" kern="100" dirty="0">
                <a:latin typeface="Calibri" panose="020F0502020204030204" pitchFamily="34" charset="0"/>
                <a:ea typeface="Calibri" panose="020F0502020204030204" pitchFamily="34" charset="0"/>
                <a:cs typeface="Calibri" panose="020F0502020204030204" pitchFamily="34" charset="0"/>
              </a:rPr>
              <a:t>, G.-C., et al., A Comprehensive Review on Pretreatment Methods for Enhanced Biogas Production from Sewage Sludge. Energies, 2022. </a:t>
            </a:r>
            <a:r>
              <a:rPr lang="en-US" b="1" kern="100" dirty="0">
                <a:latin typeface="Calibri" panose="020F0502020204030204" pitchFamily="34" charset="0"/>
                <a:ea typeface="Calibri" panose="020F0502020204030204" pitchFamily="34" charset="0"/>
                <a:cs typeface="Calibri" panose="020F0502020204030204" pitchFamily="34" charset="0"/>
              </a:rPr>
              <a:t>15</a:t>
            </a:r>
            <a:r>
              <a:rPr lang="en-US" kern="100" dirty="0">
                <a:latin typeface="Calibri" panose="020F0502020204030204" pitchFamily="34" charset="0"/>
                <a:ea typeface="Calibri" panose="020F0502020204030204" pitchFamily="34" charset="0"/>
                <a:cs typeface="Calibri" panose="020F0502020204030204" pitchFamily="34" charset="0"/>
              </a:rPr>
              <a:t>(18): p. 6536.</a:t>
            </a:r>
          </a:p>
          <a:p>
            <a:pPr marL="457200" indent="-457200">
              <a:spcAft>
                <a:spcPts val="800"/>
              </a:spcAft>
            </a:pPr>
            <a:endParaRPr lang="en-CA"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ABBB5BF-C00D-9D37-FE15-4A02506E12BB}"/>
              </a:ext>
            </a:extLst>
          </p:cNvPr>
          <p:cNvSpPr txBox="1"/>
          <p:nvPr/>
        </p:nvSpPr>
        <p:spPr>
          <a:xfrm>
            <a:off x="515532" y="4138457"/>
            <a:ext cx="15120000" cy="4678204"/>
          </a:xfrm>
          <a:prstGeom prst="rect">
            <a:avLst/>
          </a:prstGeom>
          <a:noFill/>
        </p:spPr>
        <p:txBody>
          <a:bodyPr wrap="square" rtlCol="0">
            <a:spAutoFit/>
          </a:bodyPr>
          <a:lstStyle/>
          <a:p>
            <a:pPr marL="571500" indent="-571500" algn="just">
              <a:spcBef>
                <a:spcPts val="1200"/>
              </a:spcBef>
              <a:spcAft>
                <a:spcPts val="1200"/>
              </a:spcAft>
              <a:buFont typeface="Wingdings" panose="05000000000000000000" pitchFamily="2" charset="2"/>
              <a:buChar char="q"/>
              <a:defRPr/>
            </a:pPr>
            <a:r>
              <a:rPr lang="en-CA" sz="4000" b="1" dirty="0">
                <a:solidFill>
                  <a:srgbClr val="002060"/>
                </a:solidFill>
                <a:latin typeface="Century Gothic" panose="020B0502020202020204" pitchFamily="34" charset="0"/>
                <a:ea typeface="Open Sans" panose="020B0606030504020204" pitchFamily="34" charset="0"/>
                <a:cs typeface="Open Sans" panose="020B0606030504020204" pitchFamily="34" charset="0"/>
              </a:rPr>
              <a:t>Biomass as a renewable source of energy </a:t>
            </a:r>
          </a:p>
          <a:p>
            <a:pPr algn="just"/>
            <a:r>
              <a:rPr lang="en-US" sz="2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Organic material either burned directly to generate energy or converted to liquid and gaseous fuels.</a:t>
            </a:r>
          </a:p>
          <a:p>
            <a:endParaRPr lang="en-US" sz="2800" b="1"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r>
              <a:rPr lang="en-US" sz="2800" b="1" dirty="0">
                <a:solidFill>
                  <a:srgbClr val="333333"/>
                </a:solidFill>
                <a:latin typeface="Calibri" panose="020F0502020204030204" pitchFamily="34" charset="0"/>
                <a:ea typeface="Calibri" panose="020F0502020204030204" pitchFamily="34" charset="0"/>
                <a:cs typeface="Calibri" panose="020F0502020204030204" pitchFamily="34" charset="0"/>
              </a:rPr>
              <a:t>Different ways of converting biomass to bioenergy [1]:</a:t>
            </a:r>
            <a:endParaRPr lang="en-US" sz="28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Wingdings" panose="05000000000000000000" pitchFamily="2" charset="2"/>
              <a:buChar char="§"/>
            </a:pP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Direct combustion to heat generation</a:t>
            </a:r>
          </a:p>
          <a:p>
            <a:pPr marL="342900" indent="-342900" algn="l">
              <a:buFont typeface="Wingdings" panose="05000000000000000000" pitchFamily="2" charset="2"/>
              <a:buChar char="§"/>
            </a:pP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Thermochemical conversion to produce solid, gaseous, and liquid fuels</a:t>
            </a:r>
          </a:p>
          <a:p>
            <a:pPr marL="342900" indent="-342900" algn="l">
              <a:buFont typeface="Wingdings" panose="05000000000000000000" pitchFamily="2" charset="2"/>
              <a:buChar char="§"/>
            </a:pP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Chemical conversion to produce liquid fuels</a:t>
            </a:r>
          </a:p>
          <a:p>
            <a:pPr marL="342900" indent="-342900" algn="l">
              <a:buFont typeface="Wingdings" panose="05000000000000000000" pitchFamily="2" charset="2"/>
              <a:buChar char="§"/>
            </a:pP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Biological conversion to produce liquid and gaseous fuels</a:t>
            </a:r>
          </a:p>
          <a:p>
            <a:pPr marL="342900" indent="-342900" algn="l">
              <a:buFont typeface="Wingdings" panose="05000000000000000000" pitchFamily="2" charset="2"/>
              <a:buChar char="§"/>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Combination of two or more techniques </a:t>
            </a:r>
            <a:endParaRPr lang="en-US" sz="28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endParaRPr lang="en-US" sz="2400" b="0" i="0" dirty="0">
              <a:solidFill>
                <a:srgbClr val="333333"/>
              </a:solidFill>
              <a:effectLst/>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F714E959-FE2E-8577-9B30-3426521B9C77}"/>
              </a:ext>
            </a:extLst>
          </p:cNvPr>
          <p:cNvSpPr txBox="1"/>
          <p:nvPr/>
        </p:nvSpPr>
        <p:spPr>
          <a:xfrm>
            <a:off x="1068794" y="16136519"/>
            <a:ext cx="14428421" cy="1815882"/>
          </a:xfrm>
          <a:prstGeom prst="rect">
            <a:avLst/>
          </a:prstGeom>
          <a:noFill/>
        </p:spPr>
        <p:txBody>
          <a:bodyPr wrap="square" rtlCol="0">
            <a:spAutoFit/>
          </a:bodyPr>
          <a:lstStyle/>
          <a:p>
            <a:pPr algn="just"/>
            <a:r>
              <a:rPr lang="en-CA" sz="2800" b="1" dirty="0">
                <a:latin typeface="Calibri" panose="020F0502020204030204" pitchFamily="34" charset="0"/>
                <a:ea typeface="Calibri" panose="020F0502020204030204" pitchFamily="34" charset="0"/>
                <a:cs typeface="Calibri" panose="020F0502020204030204" pitchFamily="34" charset="0"/>
              </a:rPr>
              <a:t>Fig 1. Biomass sources for energy production. </a:t>
            </a:r>
            <a:r>
              <a:rPr lang="en-US" sz="2800" dirty="0">
                <a:latin typeface="Calibri" panose="020F0502020204030204" pitchFamily="34" charset="0"/>
                <a:ea typeface="Calibri" panose="020F0502020204030204" pitchFamily="34" charset="0"/>
                <a:cs typeface="Calibri" panose="020F0502020204030204" pitchFamily="34" charset="0"/>
              </a:rPr>
              <a:t>Plants capture sunlight and convert it into chemical energy stored as carbohydrates through photosynthesis. Various types of biomass, rich in organic compounds, serve as renewable energy sources where the stored energy can be efficiently recovered for sustainable applications </a:t>
            </a:r>
            <a:r>
              <a:rPr lang="en-CA" sz="2800" dirty="0">
                <a:latin typeface="Calibri" panose="020F0502020204030204" pitchFamily="34" charset="0"/>
                <a:ea typeface="Calibri" panose="020F0502020204030204" pitchFamily="34" charset="0"/>
                <a:cs typeface="Calibri" panose="020F0502020204030204" pitchFamily="34" charset="0"/>
              </a:rPr>
              <a:t>[2]</a:t>
            </a:r>
            <a:r>
              <a:rPr lang="en-US" sz="2800" dirty="0">
                <a:latin typeface="Calibri" panose="020F0502020204030204" pitchFamily="34" charset="0"/>
                <a:ea typeface="Calibri" panose="020F0502020204030204" pitchFamily="34" charset="0"/>
                <a:cs typeface="Calibri" panose="020F0502020204030204" pitchFamily="34" charset="0"/>
              </a:rPr>
              <a:t>.</a:t>
            </a:r>
            <a:endParaRPr lang="en-CA" sz="2800" b="1" dirty="0">
              <a:latin typeface="Calibri" panose="020F0502020204030204" pitchFamily="34" charset="0"/>
              <a:ea typeface="Calibri" panose="020F0502020204030204" pitchFamily="34" charset="0"/>
              <a:cs typeface="Calibri" panose="020F0502020204030204" pitchFamily="34" charset="0"/>
            </a:endParaRPr>
          </a:p>
        </p:txBody>
      </p:sp>
      <p:cxnSp>
        <p:nvCxnSpPr>
          <p:cNvPr id="36" name="Straight Connector 35">
            <a:extLst>
              <a:ext uri="{FF2B5EF4-FFF2-40B4-BE49-F238E27FC236}">
                <a16:creationId xmlns:a16="http://schemas.microsoft.com/office/drawing/2014/main" id="{E02F5051-4D6F-161E-09B9-8C4AEEC57FAF}"/>
              </a:ext>
            </a:extLst>
          </p:cNvPr>
          <p:cNvCxnSpPr>
            <a:cxnSpLocks/>
          </p:cNvCxnSpPr>
          <p:nvPr/>
        </p:nvCxnSpPr>
        <p:spPr>
          <a:xfrm>
            <a:off x="-59422" y="18084143"/>
            <a:ext cx="16507239" cy="0"/>
          </a:xfrm>
          <a:prstGeom prst="line">
            <a:avLst/>
          </a:prstGeom>
          <a:ln w="1333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00E23B7-310C-0EB4-AF3F-7CA2D98160AA}"/>
              </a:ext>
            </a:extLst>
          </p:cNvPr>
          <p:cNvCxnSpPr>
            <a:cxnSpLocks/>
          </p:cNvCxnSpPr>
          <p:nvPr/>
        </p:nvCxnSpPr>
        <p:spPr>
          <a:xfrm>
            <a:off x="-48039" y="34163680"/>
            <a:ext cx="16507239" cy="0"/>
          </a:xfrm>
          <a:prstGeom prst="line">
            <a:avLst/>
          </a:prstGeom>
          <a:ln w="133350">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58" name="Group 57">
            <a:extLst>
              <a:ext uri="{FF2B5EF4-FFF2-40B4-BE49-F238E27FC236}">
                <a16:creationId xmlns:a16="http://schemas.microsoft.com/office/drawing/2014/main" id="{BFC9C257-9621-1486-A592-9D0F1FE8967A}"/>
              </a:ext>
            </a:extLst>
          </p:cNvPr>
          <p:cNvGrpSpPr/>
          <p:nvPr/>
        </p:nvGrpSpPr>
        <p:grpSpPr>
          <a:xfrm>
            <a:off x="17535465" y="22379086"/>
            <a:ext cx="13424753" cy="4720788"/>
            <a:chOff x="17059040" y="12502481"/>
            <a:chExt cx="13424753" cy="5030022"/>
          </a:xfrm>
        </p:grpSpPr>
        <p:grpSp>
          <p:nvGrpSpPr>
            <p:cNvPr id="42" name="Group 41">
              <a:extLst>
                <a:ext uri="{FF2B5EF4-FFF2-40B4-BE49-F238E27FC236}">
                  <a16:creationId xmlns:a16="http://schemas.microsoft.com/office/drawing/2014/main" id="{24F756B8-E5E4-7C35-C9D7-25972BD502A7}"/>
                </a:ext>
              </a:extLst>
            </p:cNvPr>
            <p:cNvGrpSpPr/>
            <p:nvPr/>
          </p:nvGrpSpPr>
          <p:grpSpPr>
            <a:xfrm>
              <a:off x="17059040" y="12506907"/>
              <a:ext cx="4373385" cy="5022278"/>
              <a:chOff x="16999165" y="14109932"/>
              <a:chExt cx="4373385" cy="5022278"/>
            </a:xfrm>
          </p:grpSpPr>
          <p:pic>
            <p:nvPicPr>
              <p:cNvPr id="20" name="Picture 19" descr="A aerial view of a factory&#10;&#10;Description automatically generated">
                <a:extLst>
                  <a:ext uri="{FF2B5EF4-FFF2-40B4-BE49-F238E27FC236}">
                    <a16:creationId xmlns:a16="http://schemas.microsoft.com/office/drawing/2014/main" id="{D502DC62-FA55-57D6-FB7C-326C8D2D26C6}"/>
                  </a:ext>
                </a:extLst>
              </p:cNvPr>
              <p:cNvPicPr>
                <a:picLocks noChangeAspect="1"/>
              </p:cNvPicPr>
              <p:nvPr/>
            </p:nvPicPr>
            <p:blipFill>
              <a:blip r:embed="rId13"/>
              <a:srcRect l="-10" t="795" r="12267" b="-795"/>
              <a:stretch/>
            </p:blipFill>
            <p:spPr>
              <a:xfrm>
                <a:off x="17106653" y="14109932"/>
                <a:ext cx="4255755" cy="2478088"/>
              </a:xfrm>
              <a:prstGeom prst="rect">
                <a:avLst/>
              </a:prstGeom>
              <a:ln w="19050">
                <a:solidFill>
                  <a:schemeClr val="tx1"/>
                </a:solidFill>
              </a:ln>
            </p:spPr>
          </p:pic>
          <p:grpSp>
            <p:nvGrpSpPr>
              <p:cNvPr id="14" name="Group 13">
                <a:extLst>
                  <a:ext uri="{FF2B5EF4-FFF2-40B4-BE49-F238E27FC236}">
                    <a16:creationId xmlns:a16="http://schemas.microsoft.com/office/drawing/2014/main" id="{D19E1CF7-44EE-6F10-011A-F005A7A19754}"/>
                  </a:ext>
                </a:extLst>
              </p:cNvPr>
              <p:cNvGrpSpPr/>
              <p:nvPr/>
            </p:nvGrpSpPr>
            <p:grpSpPr>
              <a:xfrm>
                <a:off x="17074651" y="16698818"/>
                <a:ext cx="4297899" cy="2433392"/>
                <a:chOff x="3143665" y="2914641"/>
                <a:chExt cx="3267977" cy="992619"/>
              </a:xfrm>
            </p:grpSpPr>
            <p:pic>
              <p:nvPicPr>
                <p:cNvPr id="16" name="Picture 15" descr="A machine with a screen and a display&#10;&#10;Description automatically generated">
                  <a:extLst>
                    <a:ext uri="{FF2B5EF4-FFF2-40B4-BE49-F238E27FC236}">
                      <a16:creationId xmlns:a16="http://schemas.microsoft.com/office/drawing/2014/main" id="{AFAC2A49-00F2-CE82-D2FA-B9B3AED17957}"/>
                    </a:ext>
                  </a:extLst>
                </p:cNvPr>
                <p:cNvPicPr>
                  <a:picLocks noChangeAspect="1"/>
                </p:cNvPicPr>
                <p:nvPr/>
              </p:nvPicPr>
              <p:blipFill>
                <a:blip r:embed="rId14"/>
                <a:stretch>
                  <a:fillRect/>
                </a:stretch>
              </p:blipFill>
              <p:spPr>
                <a:xfrm>
                  <a:off x="3935038" y="2914642"/>
                  <a:ext cx="1294168" cy="992618"/>
                </a:xfrm>
                <a:prstGeom prst="rect">
                  <a:avLst/>
                </a:prstGeom>
                <a:ln w="19050">
                  <a:solidFill>
                    <a:schemeClr val="tx1"/>
                  </a:solidFill>
                </a:ln>
              </p:spPr>
            </p:pic>
            <p:pic>
              <p:nvPicPr>
                <p:cNvPr id="18" name="Picture 17">
                  <a:extLst>
                    <a:ext uri="{FF2B5EF4-FFF2-40B4-BE49-F238E27FC236}">
                      <a16:creationId xmlns:a16="http://schemas.microsoft.com/office/drawing/2014/main" id="{1BC44610-4EBB-03CA-1F0A-F96673BC1BA8}"/>
                    </a:ext>
                  </a:extLst>
                </p:cNvPr>
                <p:cNvPicPr>
                  <a:picLocks noChangeAspect="1"/>
                </p:cNvPicPr>
                <p:nvPr/>
              </p:nvPicPr>
              <p:blipFill>
                <a:blip r:embed="rId15"/>
                <a:stretch>
                  <a:fillRect/>
                </a:stretch>
              </p:blipFill>
              <p:spPr>
                <a:xfrm>
                  <a:off x="5183152" y="2914642"/>
                  <a:ext cx="1228490" cy="992618"/>
                </a:xfrm>
                <a:prstGeom prst="rect">
                  <a:avLst/>
                </a:prstGeom>
                <a:ln w="19050">
                  <a:solidFill>
                    <a:schemeClr val="tx1"/>
                  </a:solidFill>
                </a:ln>
              </p:spPr>
            </p:pic>
            <p:pic>
              <p:nvPicPr>
                <p:cNvPr id="19" name="Picture 18">
                  <a:extLst>
                    <a:ext uri="{FF2B5EF4-FFF2-40B4-BE49-F238E27FC236}">
                      <a16:creationId xmlns:a16="http://schemas.microsoft.com/office/drawing/2014/main" id="{071611AB-8532-9858-368D-5DFA7D93C8A7}"/>
                    </a:ext>
                  </a:extLst>
                </p:cNvPr>
                <p:cNvPicPr>
                  <a:picLocks noChangeAspect="1"/>
                </p:cNvPicPr>
                <p:nvPr/>
              </p:nvPicPr>
              <p:blipFill rotWithShape="1">
                <a:blip r:embed="rId16"/>
                <a:srcRect l="9815" t="23949" r="47481" b="18728"/>
                <a:stretch/>
              </p:blipFill>
              <p:spPr>
                <a:xfrm>
                  <a:off x="3143665" y="2914641"/>
                  <a:ext cx="791373" cy="992618"/>
                </a:xfrm>
                <a:prstGeom prst="rect">
                  <a:avLst/>
                </a:prstGeom>
                <a:ln w="19050">
                  <a:solidFill>
                    <a:schemeClr val="tx1"/>
                  </a:solidFill>
                </a:ln>
              </p:spPr>
            </p:pic>
          </p:grpSp>
          <p:sp>
            <p:nvSpPr>
              <p:cNvPr id="52" name="Arrow: Down 51">
                <a:extLst>
                  <a:ext uri="{FF2B5EF4-FFF2-40B4-BE49-F238E27FC236}">
                    <a16:creationId xmlns:a16="http://schemas.microsoft.com/office/drawing/2014/main" id="{1DCA88A2-B418-D9E0-6FB8-8A8587075CE9}"/>
                  </a:ext>
                </a:extLst>
              </p:cNvPr>
              <p:cNvSpPr/>
              <p:nvPr/>
            </p:nvSpPr>
            <p:spPr>
              <a:xfrm>
                <a:off x="16999165" y="16228600"/>
                <a:ext cx="1314295" cy="950346"/>
              </a:xfrm>
              <a:prstGeom prst="downArrow">
                <a:avLst/>
              </a:prstGeom>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6" name="Group 45">
              <a:extLst>
                <a:ext uri="{FF2B5EF4-FFF2-40B4-BE49-F238E27FC236}">
                  <a16:creationId xmlns:a16="http://schemas.microsoft.com/office/drawing/2014/main" id="{A1C57776-2D53-121B-56E5-02821E58D793}"/>
                </a:ext>
              </a:extLst>
            </p:cNvPr>
            <p:cNvGrpSpPr/>
            <p:nvPr/>
          </p:nvGrpSpPr>
          <p:grpSpPr>
            <a:xfrm>
              <a:off x="22793493" y="13523609"/>
              <a:ext cx="3136306" cy="3771895"/>
              <a:chOff x="6788628" y="19939410"/>
              <a:chExt cx="3136306" cy="3771895"/>
            </a:xfrm>
          </p:grpSpPr>
          <p:sp>
            <p:nvSpPr>
              <p:cNvPr id="127" name="Cylinder 126">
                <a:extLst>
                  <a:ext uri="{FF2B5EF4-FFF2-40B4-BE49-F238E27FC236}">
                    <a16:creationId xmlns:a16="http://schemas.microsoft.com/office/drawing/2014/main" id="{E1A83124-1F71-D2A5-7017-39B27C88C1E2}"/>
                  </a:ext>
                </a:extLst>
              </p:cNvPr>
              <p:cNvSpPr/>
              <p:nvPr/>
            </p:nvSpPr>
            <p:spPr>
              <a:xfrm>
                <a:off x="6788628" y="19939410"/>
                <a:ext cx="3136306" cy="3771895"/>
              </a:xfrm>
              <a:prstGeom prst="can">
                <a:avLst/>
              </a:prstGeom>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5" name="Picture 24">
                <a:extLst>
                  <a:ext uri="{FF2B5EF4-FFF2-40B4-BE49-F238E27FC236}">
                    <a16:creationId xmlns:a16="http://schemas.microsoft.com/office/drawing/2014/main" id="{91E309AA-C1D6-7452-E2F9-4F81DEA9E7EF}"/>
                  </a:ext>
                </a:extLst>
              </p:cNvPr>
              <p:cNvPicPr>
                <a:picLocks noChangeAspect="1"/>
              </p:cNvPicPr>
              <p:nvPr/>
            </p:nvPicPr>
            <p:blipFill rotWithShape="1">
              <a:blip r:embed="rId17"/>
              <a:srcRect l="39324" t="19296" r="44133" b="31236"/>
              <a:stretch/>
            </p:blipFill>
            <p:spPr>
              <a:xfrm>
                <a:off x="7571232" y="20215278"/>
                <a:ext cx="1731234" cy="3412400"/>
              </a:xfrm>
              <a:prstGeom prst="rect">
                <a:avLst/>
              </a:prstGeom>
              <a:ln w="19050">
                <a:solidFill>
                  <a:schemeClr val="tx1"/>
                </a:solidFill>
              </a:ln>
              <a:effectLst>
                <a:softEdge rad="112500"/>
              </a:effectLst>
            </p:spPr>
          </p:pic>
        </p:grpSp>
        <p:pic>
          <p:nvPicPr>
            <p:cNvPr id="1025" name="Picture 1024">
              <a:extLst>
                <a:ext uri="{FF2B5EF4-FFF2-40B4-BE49-F238E27FC236}">
                  <a16:creationId xmlns:a16="http://schemas.microsoft.com/office/drawing/2014/main" id="{10347643-F9EF-A157-A6AD-A80CB91CD7B0}"/>
                </a:ext>
              </a:extLst>
            </p:cNvPr>
            <p:cNvPicPr>
              <a:picLocks noChangeAspect="1"/>
            </p:cNvPicPr>
            <p:nvPr/>
          </p:nvPicPr>
          <p:blipFill>
            <a:blip r:embed="rId18"/>
            <a:srcRect r="31016"/>
            <a:stretch/>
          </p:blipFill>
          <p:spPr>
            <a:xfrm>
              <a:off x="27430352" y="12502481"/>
              <a:ext cx="3053441" cy="5030022"/>
            </a:xfrm>
            <a:prstGeom prst="rect">
              <a:avLst/>
            </a:prstGeom>
            <a:ln w="19050">
              <a:solidFill>
                <a:schemeClr val="tx1"/>
              </a:solidFill>
            </a:ln>
          </p:spPr>
        </p:pic>
      </p:grpSp>
      <p:sp>
        <p:nvSpPr>
          <p:cNvPr id="48" name="Arrow: Right 47">
            <a:extLst>
              <a:ext uri="{FF2B5EF4-FFF2-40B4-BE49-F238E27FC236}">
                <a16:creationId xmlns:a16="http://schemas.microsoft.com/office/drawing/2014/main" id="{483B24C6-EF60-1524-EF90-979D92161967}"/>
              </a:ext>
            </a:extLst>
          </p:cNvPr>
          <p:cNvSpPr/>
          <p:nvPr/>
        </p:nvSpPr>
        <p:spPr>
          <a:xfrm>
            <a:off x="22125836" y="25564869"/>
            <a:ext cx="962041" cy="5807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5" name="Straight Connector 64">
            <a:extLst>
              <a:ext uri="{FF2B5EF4-FFF2-40B4-BE49-F238E27FC236}">
                <a16:creationId xmlns:a16="http://schemas.microsoft.com/office/drawing/2014/main" id="{C9F14F3E-6F6C-97E0-8D0E-13C88B7A1A75}"/>
              </a:ext>
            </a:extLst>
          </p:cNvPr>
          <p:cNvCxnSpPr>
            <a:cxnSpLocks/>
          </p:cNvCxnSpPr>
          <p:nvPr/>
        </p:nvCxnSpPr>
        <p:spPr>
          <a:xfrm>
            <a:off x="16429461" y="18084143"/>
            <a:ext cx="16507239" cy="0"/>
          </a:xfrm>
          <a:prstGeom prst="line">
            <a:avLst/>
          </a:prstGeom>
          <a:ln w="1333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Arrow: Left 8">
            <a:extLst>
              <a:ext uri="{FF2B5EF4-FFF2-40B4-BE49-F238E27FC236}">
                <a16:creationId xmlns:a16="http://schemas.microsoft.com/office/drawing/2014/main" id="{86CC458C-3203-D1A4-0EF6-91BEE1177439}"/>
              </a:ext>
            </a:extLst>
          </p:cNvPr>
          <p:cNvSpPr/>
          <p:nvPr/>
        </p:nvSpPr>
        <p:spPr>
          <a:xfrm rot="13185010">
            <a:off x="6699908" y="37910514"/>
            <a:ext cx="615613" cy="29781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Arrow: Left 22">
            <a:extLst>
              <a:ext uri="{FF2B5EF4-FFF2-40B4-BE49-F238E27FC236}">
                <a16:creationId xmlns:a16="http://schemas.microsoft.com/office/drawing/2014/main" id="{CB5ECF75-4DFE-20AE-C83E-F20020C93795}"/>
              </a:ext>
            </a:extLst>
          </p:cNvPr>
          <p:cNvSpPr/>
          <p:nvPr/>
        </p:nvSpPr>
        <p:spPr>
          <a:xfrm rot="10800000">
            <a:off x="4308611" y="38896412"/>
            <a:ext cx="615613" cy="29781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Arrow: Left 23">
            <a:extLst>
              <a:ext uri="{FF2B5EF4-FFF2-40B4-BE49-F238E27FC236}">
                <a16:creationId xmlns:a16="http://schemas.microsoft.com/office/drawing/2014/main" id="{D20C35F8-84DD-A5DC-DA5C-C6FA84A55908}"/>
              </a:ext>
            </a:extLst>
          </p:cNvPr>
          <p:cNvSpPr/>
          <p:nvPr/>
        </p:nvSpPr>
        <p:spPr>
          <a:xfrm rot="10800000">
            <a:off x="6368035" y="39591717"/>
            <a:ext cx="615613" cy="29781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extBox 28">
            <a:extLst>
              <a:ext uri="{FF2B5EF4-FFF2-40B4-BE49-F238E27FC236}">
                <a16:creationId xmlns:a16="http://schemas.microsoft.com/office/drawing/2014/main" id="{5244BD43-5749-2FFB-05A1-3BB1976E6036}"/>
              </a:ext>
            </a:extLst>
          </p:cNvPr>
          <p:cNvSpPr txBox="1"/>
          <p:nvPr/>
        </p:nvSpPr>
        <p:spPr>
          <a:xfrm>
            <a:off x="414960" y="34553162"/>
            <a:ext cx="15701729" cy="1723549"/>
          </a:xfrm>
          <a:prstGeom prst="rect">
            <a:avLst/>
          </a:prstGeom>
          <a:noFill/>
        </p:spPr>
        <p:txBody>
          <a:bodyPr wrap="square" rtlCol="0">
            <a:spAutoFit/>
          </a:bodyPr>
          <a:lstStyle/>
          <a:p>
            <a:pPr marL="571500" indent="-571500" algn="just">
              <a:spcBef>
                <a:spcPts val="1200"/>
              </a:spcBef>
              <a:spcAft>
                <a:spcPts val="1200"/>
              </a:spcAft>
              <a:buFont typeface="Wingdings" panose="05000000000000000000" pitchFamily="2" charset="2"/>
              <a:buChar char="q"/>
              <a:defRPr/>
            </a:pPr>
            <a:r>
              <a:rPr lang="en-CA" sz="4000" b="1" dirty="0">
                <a:solidFill>
                  <a:srgbClr val="002060"/>
                </a:solidFill>
                <a:latin typeface="Century Gothic" panose="020B0502020202020204" pitchFamily="34" charset="0"/>
                <a:ea typeface="Open Sans" panose="020B0606030504020204" pitchFamily="34" charset="0"/>
                <a:cs typeface="Open Sans" panose="020B0606030504020204" pitchFamily="34" charset="0"/>
              </a:rPr>
              <a:t>Green chemistry </a:t>
            </a:r>
          </a:p>
          <a:p>
            <a:pPr marL="0" marR="0" lvl="0" indent="0" algn="just"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Designing products and processes in a way to reduce waste, save energy, and minimize hazardous substances</a:t>
            </a:r>
            <a:endParaRPr kumimoji="0" lang="en-CA"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E9D441EB-1C5F-1589-F92C-FCF54686ABA6}"/>
              </a:ext>
            </a:extLst>
          </p:cNvPr>
          <p:cNvSpPr txBox="1"/>
          <p:nvPr/>
        </p:nvSpPr>
        <p:spPr>
          <a:xfrm>
            <a:off x="16846621" y="29408198"/>
            <a:ext cx="14404042" cy="2092881"/>
          </a:xfrm>
          <a:prstGeom prst="rect">
            <a:avLst/>
          </a:prstGeom>
          <a:noFill/>
        </p:spPr>
        <p:txBody>
          <a:bodyPr wrap="square" rtlCol="0">
            <a:spAutoFit/>
          </a:bodyPr>
          <a:lstStyle/>
          <a:p>
            <a:pPr marL="457200" indent="-457200">
              <a:spcBef>
                <a:spcPts val="1200"/>
              </a:spcBef>
              <a:spcAft>
                <a:spcPts val="1200"/>
              </a:spcAft>
              <a:buFont typeface="Wingdings" panose="05000000000000000000" pitchFamily="2" charset="2"/>
              <a:buChar char="v"/>
              <a:defRPr/>
            </a:pPr>
            <a:r>
              <a:rPr lang="en-CA" sz="3600" b="1" dirty="0">
                <a:latin typeface="Calibri" panose="020F0502020204030204" pitchFamily="34" charset="0"/>
                <a:ea typeface="Calibri" panose="020F0502020204030204" pitchFamily="34" charset="0"/>
                <a:cs typeface="Calibri" panose="020F0502020204030204" pitchFamily="34" charset="0"/>
              </a:rPr>
              <a:t>Key results</a:t>
            </a:r>
          </a:p>
          <a:p>
            <a:pPr marL="457200" marR="0" lvl="0" indent="-457200" algn="just" defTabSz="914400" rtl="0" eaLnBrk="1" fontAlgn="auto" latinLnBrk="0" hangingPunct="1">
              <a:spcBef>
                <a:spcPts val="0"/>
              </a:spcBef>
              <a:spcAft>
                <a:spcPts val="0"/>
              </a:spcAft>
              <a:buClrTx/>
              <a:buSzTx/>
              <a:buFont typeface="Wingdings" panose="05000000000000000000" pitchFamily="2" charset="2"/>
              <a:buChar char="§"/>
              <a:tabLst/>
              <a:defRPr/>
            </a:pPr>
            <a:r>
              <a:rPr lang="en-US" sz="2800" dirty="0">
                <a:latin typeface="Calibri" panose="020F0502020204030204" pitchFamily="34" charset="0"/>
                <a:ea typeface="Calibri" panose="020F0502020204030204" pitchFamily="34" charset="0"/>
                <a:cs typeface="Calibri" panose="020F0502020204030204" pitchFamily="34" charset="0"/>
              </a:rPr>
              <a:t>Increasing methane yield by incorporating higher proportions of FW into the feedstock mixture.</a:t>
            </a:r>
          </a:p>
          <a:p>
            <a:pPr marL="457200" marR="0" lvl="0" indent="-457200" algn="just" defTabSz="914400" rtl="0" eaLnBrk="1" fontAlgn="auto" latinLnBrk="0" hangingPunct="1">
              <a:spcBef>
                <a:spcPts val="0"/>
              </a:spcBef>
              <a:spcAft>
                <a:spcPts val="0"/>
              </a:spcAft>
              <a:buClrTx/>
              <a:buSzTx/>
              <a:buFont typeface="Wingdings" panose="05000000000000000000" pitchFamily="2" charset="2"/>
              <a:buChar char="§"/>
              <a:tabLst/>
              <a:defRPr/>
            </a:pPr>
            <a:r>
              <a:rPr lang="en-US" sz="2800" dirty="0">
                <a:latin typeface="Calibri" panose="020F0502020204030204" pitchFamily="34" charset="0"/>
                <a:ea typeface="Calibri" panose="020F0502020204030204" pitchFamily="34" charset="0"/>
                <a:cs typeface="Calibri" panose="020F0502020204030204" pitchFamily="34" charset="0"/>
              </a:rPr>
              <a:t>Achieving the lowest COD removal efficiency (42%) with 100% TH, while 100% FW shows the highest removal efficiency (86 %).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3" name="TextBox 82">
            <a:extLst>
              <a:ext uri="{FF2B5EF4-FFF2-40B4-BE49-F238E27FC236}">
                <a16:creationId xmlns:a16="http://schemas.microsoft.com/office/drawing/2014/main" id="{E3949372-3BCC-DC37-B020-F16A42EAED06}"/>
              </a:ext>
            </a:extLst>
          </p:cNvPr>
          <p:cNvSpPr txBox="1"/>
          <p:nvPr/>
        </p:nvSpPr>
        <p:spPr>
          <a:xfrm>
            <a:off x="16903771" y="38765923"/>
            <a:ext cx="15638979" cy="1661993"/>
          </a:xfrm>
          <a:prstGeom prst="rect">
            <a:avLst/>
          </a:prstGeom>
          <a:noFill/>
        </p:spPr>
        <p:txBody>
          <a:bodyPr wrap="square" rtlCol="0">
            <a:spAutoFit/>
          </a:bodyPr>
          <a:lstStyle/>
          <a:p>
            <a:pPr marL="457200" indent="-457200">
              <a:spcBef>
                <a:spcPts val="1200"/>
              </a:spcBef>
              <a:spcAft>
                <a:spcPts val="1200"/>
              </a:spcAft>
              <a:buFont typeface="Wingdings" panose="05000000000000000000" pitchFamily="2" charset="2"/>
              <a:buChar char="v"/>
              <a:defRPr/>
            </a:pPr>
            <a:r>
              <a:rPr lang="en-CA" sz="3600" b="1" dirty="0">
                <a:latin typeface="Calibri" panose="020F0502020204030204" pitchFamily="34" charset="0"/>
                <a:ea typeface="Calibri" panose="020F0502020204030204" pitchFamily="34" charset="0"/>
                <a:cs typeface="Calibri" panose="020F0502020204030204" pitchFamily="34" charset="0"/>
              </a:rPr>
              <a:t>Future</a:t>
            </a:r>
            <a:r>
              <a:rPr lang="en-CA" sz="3600" b="1" dirty="0"/>
              <a:t> directions </a:t>
            </a:r>
          </a:p>
          <a:p>
            <a:pPr marL="457200" marR="0" lvl="0" indent="-457200" algn="just" defTabSz="914400" rtl="0" eaLnBrk="1" fontAlgn="auto" latinLnBrk="0" hangingPunct="1">
              <a:spcBef>
                <a:spcPts val="0"/>
              </a:spcBef>
              <a:spcAft>
                <a:spcPts val="0"/>
              </a:spcAft>
              <a:buClrTx/>
              <a:buSzTx/>
              <a:buFont typeface="Wingdings" panose="05000000000000000000" pitchFamily="2" charset="2"/>
              <a:buChar char="§"/>
              <a:tabLst/>
              <a:defRPr/>
            </a:pPr>
            <a:r>
              <a:rPr lang="en-US" sz="2800" dirty="0">
                <a:latin typeface="Calibri" panose="020F0502020204030204" pitchFamily="34" charset="0"/>
                <a:ea typeface="Calibri" panose="020F0502020204030204" pitchFamily="34" charset="0"/>
                <a:cs typeface="Calibri" panose="020F0502020204030204" pitchFamily="34" charset="0"/>
              </a:rPr>
              <a:t>Using biochar as a sustainable additive to enhance anaerobic digestion performance.</a:t>
            </a:r>
          </a:p>
          <a:p>
            <a:pPr marL="457200" marR="0" lvl="0" indent="-457200" algn="just" defTabSz="914400" rtl="0" eaLnBrk="1" fontAlgn="auto" latinLnBrk="0" hangingPunct="1">
              <a:spcBef>
                <a:spcPts val="0"/>
              </a:spcBef>
              <a:spcAft>
                <a:spcPts val="0"/>
              </a:spcAft>
              <a:buClrTx/>
              <a:buSzTx/>
              <a:buFont typeface="Wingdings" panose="05000000000000000000" pitchFamily="2" charset="2"/>
              <a:buChar char="§"/>
              <a:tabLst/>
              <a:defRPr/>
            </a:pPr>
            <a:r>
              <a:rPr lang="en-US" sz="2800" dirty="0">
                <a:latin typeface="Calibri" panose="020F0502020204030204" pitchFamily="34" charset="0"/>
                <a:ea typeface="Calibri" panose="020F0502020204030204" pitchFamily="34" charset="0"/>
                <a:cs typeface="Calibri" panose="020F0502020204030204" pitchFamily="34" charset="0"/>
              </a:rPr>
              <a:t>Applying photocatalytic process as a low-energy alternative to sludge thermal pretreatment.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25" name="Chart 124">
            <a:extLst>
              <a:ext uri="{FF2B5EF4-FFF2-40B4-BE49-F238E27FC236}">
                <a16:creationId xmlns:a16="http://schemas.microsoft.com/office/drawing/2014/main" id="{A02F7926-DB84-560B-B143-7993099A61A2}"/>
              </a:ext>
            </a:extLst>
          </p:cNvPr>
          <p:cNvGraphicFramePr>
            <a:graphicFrameLocks/>
          </p:cNvGraphicFramePr>
          <p:nvPr>
            <p:extLst>
              <p:ext uri="{D42A27DB-BD31-4B8C-83A1-F6EECF244321}">
                <p14:modId xmlns:p14="http://schemas.microsoft.com/office/powerpoint/2010/main" val="4069418870"/>
              </p:ext>
            </p:extLst>
          </p:nvPr>
        </p:nvGraphicFramePr>
        <p:xfrm>
          <a:off x="17593591" y="31824698"/>
          <a:ext cx="6840000" cy="4320000"/>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1027" name="Chart 1026">
            <a:extLst>
              <a:ext uri="{FF2B5EF4-FFF2-40B4-BE49-F238E27FC236}">
                <a16:creationId xmlns:a16="http://schemas.microsoft.com/office/drawing/2014/main" id="{B51C7AEA-258A-2372-7DE9-AA53BD79EF19}"/>
              </a:ext>
            </a:extLst>
          </p:cNvPr>
          <p:cNvGraphicFramePr>
            <a:graphicFrameLocks/>
          </p:cNvGraphicFramePr>
          <p:nvPr>
            <p:extLst>
              <p:ext uri="{D42A27DB-BD31-4B8C-83A1-F6EECF244321}">
                <p14:modId xmlns:p14="http://schemas.microsoft.com/office/powerpoint/2010/main" val="994980689"/>
              </p:ext>
            </p:extLst>
          </p:nvPr>
        </p:nvGraphicFramePr>
        <p:xfrm>
          <a:off x="24770109" y="31842616"/>
          <a:ext cx="6840000" cy="4320000"/>
        </p:xfrm>
        <a:graphic>
          <a:graphicData uri="http://schemas.openxmlformats.org/drawingml/2006/chart">
            <c:chart xmlns:c="http://schemas.openxmlformats.org/drawingml/2006/chart" xmlns:r="http://schemas.openxmlformats.org/officeDocument/2006/relationships" r:id="rId20"/>
          </a:graphicData>
        </a:graphic>
      </p:graphicFrame>
      <p:sp>
        <p:nvSpPr>
          <p:cNvPr id="1031" name="TextBox 1030">
            <a:extLst>
              <a:ext uri="{FF2B5EF4-FFF2-40B4-BE49-F238E27FC236}">
                <a16:creationId xmlns:a16="http://schemas.microsoft.com/office/drawing/2014/main" id="{B88F95BB-2E6A-9A62-1E25-6842FDDE1212}"/>
              </a:ext>
            </a:extLst>
          </p:cNvPr>
          <p:cNvSpPr txBox="1"/>
          <p:nvPr/>
        </p:nvSpPr>
        <p:spPr>
          <a:xfrm>
            <a:off x="16862776" y="36740644"/>
            <a:ext cx="15067025" cy="1416917"/>
          </a:xfrm>
          <a:prstGeom prst="rect">
            <a:avLst/>
          </a:prstGeom>
          <a:noFill/>
        </p:spPr>
        <p:txBody>
          <a:bodyPr wrap="square" rtlCol="0">
            <a:spAutoFit/>
          </a:bodyPr>
          <a:lstStyle/>
          <a:p>
            <a:endParaRPr lang="en-CA" dirty="0"/>
          </a:p>
        </p:txBody>
      </p:sp>
      <p:sp>
        <p:nvSpPr>
          <p:cNvPr id="1033" name="TextBox 1032">
            <a:extLst>
              <a:ext uri="{FF2B5EF4-FFF2-40B4-BE49-F238E27FC236}">
                <a16:creationId xmlns:a16="http://schemas.microsoft.com/office/drawing/2014/main" id="{428CD5DC-235F-FE17-E06F-3F92EA67869E}"/>
              </a:ext>
            </a:extLst>
          </p:cNvPr>
          <p:cNvSpPr txBox="1"/>
          <p:nvPr/>
        </p:nvSpPr>
        <p:spPr>
          <a:xfrm>
            <a:off x="16862776" y="36967100"/>
            <a:ext cx="15067024" cy="1661993"/>
          </a:xfrm>
          <a:prstGeom prst="rect">
            <a:avLst/>
          </a:prstGeom>
          <a:noFill/>
        </p:spPr>
        <p:txBody>
          <a:bodyPr wrap="square" rtlCol="0">
            <a:spAutoFit/>
          </a:bodyPr>
          <a:lstStyle/>
          <a:p>
            <a:pPr marL="457200" indent="-457200">
              <a:spcBef>
                <a:spcPts val="1200"/>
              </a:spcBef>
              <a:spcAft>
                <a:spcPts val="1200"/>
              </a:spcAft>
              <a:buFont typeface="Wingdings" panose="05000000000000000000" pitchFamily="2" charset="2"/>
              <a:buChar char="v"/>
              <a:defRPr/>
            </a:pPr>
            <a:r>
              <a:rPr lang="en-CA" sz="3600" b="1" dirty="0">
                <a:latin typeface="Calibri" panose="020F0502020204030204" pitchFamily="34" charset="0"/>
                <a:ea typeface="Calibri" panose="020F0502020204030204" pitchFamily="34" charset="0"/>
                <a:cs typeface="Calibri" panose="020F0502020204030204" pitchFamily="34" charset="0"/>
              </a:rPr>
              <a:t>Conclusion</a:t>
            </a:r>
          </a:p>
          <a:p>
            <a:pPr marL="457200" marR="0" lvl="0" indent="-457200" algn="just" defTabSz="914400" rtl="0" eaLnBrk="1" fontAlgn="auto" latinLnBrk="0" hangingPunct="1">
              <a:spcBef>
                <a:spcPts val="0"/>
              </a:spcBef>
              <a:spcAft>
                <a:spcPts val="0"/>
              </a:spcAft>
              <a:buClrTx/>
              <a:buSzTx/>
              <a:buFont typeface="Wingdings" panose="05000000000000000000" pitchFamily="2" charset="2"/>
              <a:buChar char="§"/>
              <a:tabLst/>
              <a:defRPr/>
            </a:pPr>
            <a:r>
              <a:rPr lang="en-US" sz="2800" dirty="0">
                <a:latin typeface="Calibri" panose="020F0502020204030204" pitchFamily="34" charset="0"/>
                <a:ea typeface="Calibri" panose="020F0502020204030204" pitchFamily="34" charset="0"/>
                <a:cs typeface="Calibri" panose="020F0502020204030204" pitchFamily="34" charset="0"/>
              </a:rPr>
              <a:t>Enhancing methane yield and COD removal efficiency by mixing sludge with food waste in anaerobic digestion process.</a:t>
            </a:r>
          </a:p>
        </p:txBody>
      </p:sp>
      <p:sp>
        <p:nvSpPr>
          <p:cNvPr id="1036" name="TextBox 1035">
            <a:extLst>
              <a:ext uri="{FF2B5EF4-FFF2-40B4-BE49-F238E27FC236}">
                <a16:creationId xmlns:a16="http://schemas.microsoft.com/office/drawing/2014/main" id="{39583356-29B4-FB07-EA0A-A72E8B98012B}"/>
              </a:ext>
            </a:extLst>
          </p:cNvPr>
          <p:cNvSpPr txBox="1"/>
          <p:nvPr/>
        </p:nvSpPr>
        <p:spPr>
          <a:xfrm>
            <a:off x="17105193" y="36050150"/>
            <a:ext cx="14917857" cy="671851"/>
          </a:xfrm>
          <a:prstGeom prst="rect">
            <a:avLst/>
          </a:prstGeom>
          <a:noFill/>
        </p:spPr>
        <p:txBody>
          <a:bodyPr wrap="square">
            <a:spAutoFit/>
          </a:bodyPr>
          <a:lstStyle>
            <a:defPPr>
              <a:defRPr lang="en-US"/>
            </a:defPPr>
            <a:lvl1pPr algn="ctr">
              <a:lnSpc>
                <a:spcPct val="150000"/>
              </a:lnSpc>
              <a:spcAft>
                <a:spcPts val="800"/>
              </a:spcAft>
              <a:defRPr sz="2800">
                <a:effectLst/>
                <a:latin typeface="Calibri" panose="020F0502020204030204" pitchFamily="34" charset="0"/>
                <a:ea typeface="Calibri" panose="020F0502020204030204" pitchFamily="34" charset="0"/>
                <a:cs typeface="Arial" panose="020B0604020202020204" pitchFamily="34" charset="0"/>
              </a:defRPr>
            </a:lvl1pPr>
          </a:lstStyle>
          <a:p>
            <a:r>
              <a:rPr lang="en-CA" b="1" dirty="0">
                <a:solidFill>
                  <a:srgbClr val="000000"/>
                </a:solidFill>
                <a:ea typeface="+mn-ea"/>
                <a:cs typeface="+mn-cs"/>
              </a:rPr>
              <a:t>Fig 5.</a:t>
            </a:r>
            <a:r>
              <a:rPr lang="en-US" b="1" dirty="0">
                <a:solidFill>
                  <a:srgbClr val="000000"/>
                </a:solidFill>
                <a:ea typeface="+mn-ea"/>
                <a:cs typeface="+mn-cs"/>
              </a:rPr>
              <a:t>  COD removal efficiency and cumulative methane yield for various mixing ratios of TH and FW.</a:t>
            </a:r>
          </a:p>
        </p:txBody>
      </p:sp>
      <p:pic>
        <p:nvPicPr>
          <p:cNvPr id="6" name="Picture 5" descr="A diagram of a diagram of a variety of energy sources&#10;&#10;Description automatically generated with medium confidence">
            <a:extLst>
              <a:ext uri="{FF2B5EF4-FFF2-40B4-BE49-F238E27FC236}">
                <a16:creationId xmlns:a16="http://schemas.microsoft.com/office/drawing/2014/main" id="{E17B9CED-51E8-5CD4-44F6-31BF442A1F53}"/>
              </a:ext>
            </a:extLst>
          </p:cNvPr>
          <p:cNvPicPr>
            <a:picLocks noChangeAspect="1"/>
          </p:cNvPicPr>
          <p:nvPr/>
        </p:nvPicPr>
        <p:blipFill>
          <a:blip r:embed="rId21"/>
          <a:srcRect l="47360" t="-1284" b="14793"/>
          <a:stretch/>
        </p:blipFill>
        <p:spPr>
          <a:xfrm>
            <a:off x="8762303" y="9028385"/>
            <a:ext cx="6734913" cy="6998916"/>
          </a:xfrm>
          <a:prstGeom prst="rect">
            <a:avLst/>
          </a:prstGeom>
          <a:ln>
            <a:noFill/>
          </a:ln>
        </p:spPr>
      </p:pic>
      <mc:AlternateContent xmlns:mc="http://schemas.openxmlformats.org/markup-compatibility/2006" xmlns:a14="http://schemas.microsoft.com/office/drawing/2010/main">
        <mc:Choice Requires="a14">
          <p:sp>
            <p:nvSpPr>
              <p:cNvPr id="3" name="Text Box 3">
                <a:extLst>
                  <a:ext uri="{FF2B5EF4-FFF2-40B4-BE49-F238E27FC236}">
                    <a16:creationId xmlns:a16="http://schemas.microsoft.com/office/drawing/2014/main" id="{DE6C669E-D00C-9F52-A73D-7DEEF6E7544B}"/>
                  </a:ext>
                </a:extLst>
              </p:cNvPr>
              <p:cNvSpPr txBox="1"/>
              <p:nvPr/>
            </p:nvSpPr>
            <p:spPr>
              <a:xfrm>
                <a:off x="1137775" y="14522883"/>
                <a:ext cx="8122176" cy="84242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en-CA" sz="2800" kern="100" dirty="0">
                    <a:effectLst/>
                    <a:latin typeface="Calibri" panose="020F0502020204030204" pitchFamily="34" charset="0"/>
                    <a:ea typeface="Calibri" panose="020F0502020204030204" pitchFamily="34" charset="0"/>
                    <a:cs typeface="Calibri" panose="020F0502020204030204" pitchFamily="34" charset="0"/>
                  </a:rPr>
                  <a:t>6</a:t>
                </a:r>
                <a14:m>
                  <m:oMath xmlns:m="http://schemas.openxmlformats.org/officeDocument/2006/math">
                    <m:sSub>
                      <m:sSubPr>
                        <m:ctrlPr>
                          <a:rPr lang="en-CA" sz="2800" i="1" kern="100">
                            <a:effectLst/>
                            <a:latin typeface="Cambria Math" panose="02040503050406030204" pitchFamily="18" charset="0"/>
                            <a:ea typeface="Aptos" panose="020B0004020202020204" pitchFamily="34" charset="0"/>
                            <a:cs typeface="Arial" panose="020B0604020202020204" pitchFamily="34" charset="0"/>
                          </a:rPr>
                        </m:ctrlPr>
                      </m:sSubPr>
                      <m:e>
                        <m:r>
                          <m:rPr>
                            <m:sty m:val="p"/>
                          </m:rPr>
                          <a:rPr lang="en-CA" sz="2800" i="0" kern="100">
                            <a:effectLst/>
                            <a:latin typeface="Cambria Math" panose="02040503050406030204" pitchFamily="18" charset="0"/>
                            <a:ea typeface="Aptos" panose="020B0004020202020204" pitchFamily="34" charset="0"/>
                            <a:cs typeface="Arial" panose="020B0604020202020204" pitchFamily="34" charset="0"/>
                          </a:rPr>
                          <m:t>H</m:t>
                        </m:r>
                      </m:e>
                      <m:sub>
                        <m:r>
                          <a:rPr lang="en-CA" sz="2800" i="0" kern="100">
                            <a:effectLst/>
                            <a:latin typeface="Cambria Math" panose="02040503050406030204" pitchFamily="18" charset="0"/>
                            <a:ea typeface="Aptos" panose="020B0004020202020204" pitchFamily="34" charset="0"/>
                            <a:cs typeface="Arial" panose="020B0604020202020204" pitchFamily="34" charset="0"/>
                          </a:rPr>
                          <m:t>2</m:t>
                        </m:r>
                      </m:sub>
                    </m:sSub>
                    <m:r>
                      <m:rPr>
                        <m:sty m:val="p"/>
                      </m:rPr>
                      <a:rPr lang="en-CA" sz="2800" i="0" kern="100">
                        <a:effectLst/>
                        <a:latin typeface="Cambria Math" panose="02040503050406030204" pitchFamily="18" charset="0"/>
                        <a:ea typeface="Aptos" panose="020B0004020202020204" pitchFamily="34" charset="0"/>
                        <a:cs typeface="Arial" panose="020B0604020202020204" pitchFamily="34" charset="0"/>
                      </a:rPr>
                      <m:t>O</m:t>
                    </m:r>
                    <m:r>
                      <a:rPr lang="en-CA" sz="2800" i="0" kern="100">
                        <a:effectLst/>
                        <a:latin typeface="Cambria Math" panose="02040503050406030204" pitchFamily="18" charset="0"/>
                        <a:ea typeface="Aptos" panose="020B0004020202020204" pitchFamily="34" charset="0"/>
                        <a:cs typeface="Arial" panose="020B0604020202020204" pitchFamily="34" charset="0"/>
                      </a:rPr>
                      <m:t>+6</m:t>
                    </m:r>
                    <m:sSub>
                      <m:sSubPr>
                        <m:ctrlPr>
                          <a:rPr lang="en-CA" sz="2800" i="1" kern="100">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CA" sz="2800" i="0" kern="100">
                            <a:effectLst/>
                            <a:latin typeface="Cambria Math" panose="02040503050406030204" pitchFamily="18" charset="0"/>
                            <a:ea typeface="Times New Roman" panose="02020603050405020304" pitchFamily="18" charset="0"/>
                            <a:cs typeface="Arial" panose="020B0604020202020204" pitchFamily="34" charset="0"/>
                          </a:rPr>
                          <m:t>CO</m:t>
                        </m:r>
                      </m:e>
                      <m:sub>
                        <m:r>
                          <a:rPr lang="en-CA" sz="2800" i="0" kern="100">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en-CA" sz="2800" kern="100" dirty="0">
                    <a:effectLst/>
                    <a:latin typeface="Calibri" panose="020F0502020204030204" pitchFamily="34" charset="0"/>
                    <a:ea typeface="Calibri" panose="020F0502020204030204" pitchFamily="34" charset="0"/>
                    <a:cs typeface="Calibri" panose="020F0502020204030204" pitchFamily="34" charset="0"/>
                  </a:rPr>
                  <a:t> + radiant energy           </a:t>
                </a:r>
                <a14:m>
                  <m:oMath xmlns:m="http://schemas.openxmlformats.org/officeDocument/2006/math">
                    <m:sSub>
                      <m:sSubPr>
                        <m:ctrlPr>
                          <a:rPr lang="en-CA" sz="2800" i="1" kern="100">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CA" sz="2800" i="0" kern="100">
                            <a:effectLst/>
                            <a:latin typeface="Cambria Math" panose="02040503050406030204" pitchFamily="18" charset="0"/>
                            <a:ea typeface="Times New Roman" panose="02020603050405020304" pitchFamily="18" charset="0"/>
                            <a:cs typeface="Arial" panose="020B0604020202020204" pitchFamily="34" charset="0"/>
                          </a:rPr>
                          <m:t>C</m:t>
                        </m:r>
                      </m:e>
                      <m:sub>
                        <m:r>
                          <a:rPr lang="en-CA" sz="2800" i="0" kern="100">
                            <a:effectLst/>
                            <a:latin typeface="Cambria Math" panose="02040503050406030204" pitchFamily="18" charset="0"/>
                            <a:ea typeface="Times New Roman" panose="02020603050405020304" pitchFamily="18" charset="0"/>
                            <a:cs typeface="Arial" panose="020B0604020202020204" pitchFamily="34" charset="0"/>
                          </a:rPr>
                          <m:t>6</m:t>
                        </m:r>
                      </m:sub>
                    </m:sSub>
                    <m:sSub>
                      <m:sSubPr>
                        <m:ctrlPr>
                          <a:rPr lang="en-CA" sz="2800" i="1" kern="100">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CA" sz="2800" i="0" kern="100">
                            <a:effectLst/>
                            <a:latin typeface="Cambria Math" panose="02040503050406030204" pitchFamily="18" charset="0"/>
                            <a:ea typeface="Times New Roman" panose="02020603050405020304" pitchFamily="18" charset="0"/>
                            <a:cs typeface="Arial" panose="020B0604020202020204" pitchFamily="34" charset="0"/>
                          </a:rPr>
                          <m:t>H</m:t>
                        </m:r>
                      </m:e>
                      <m:sub>
                        <m:r>
                          <a:rPr lang="en-CA" sz="2800" i="0" kern="100">
                            <a:effectLst/>
                            <a:latin typeface="Cambria Math" panose="02040503050406030204" pitchFamily="18" charset="0"/>
                            <a:ea typeface="Times New Roman" panose="02020603050405020304" pitchFamily="18" charset="0"/>
                            <a:cs typeface="Arial" panose="020B0604020202020204" pitchFamily="34" charset="0"/>
                          </a:rPr>
                          <m:t>12</m:t>
                        </m:r>
                      </m:sub>
                    </m:sSub>
                    <m:sSub>
                      <m:sSubPr>
                        <m:ctrlPr>
                          <a:rPr lang="en-CA" sz="2800" i="1" kern="100">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CA" sz="2800" i="0" kern="100">
                            <a:effectLst/>
                            <a:latin typeface="Cambria Math" panose="02040503050406030204" pitchFamily="18" charset="0"/>
                            <a:ea typeface="Times New Roman" panose="02020603050405020304" pitchFamily="18" charset="0"/>
                            <a:cs typeface="Arial" panose="020B0604020202020204" pitchFamily="34" charset="0"/>
                          </a:rPr>
                          <m:t>O</m:t>
                        </m:r>
                      </m:e>
                      <m:sub>
                        <m:r>
                          <a:rPr lang="en-CA" sz="2800" i="0" kern="100">
                            <a:effectLst/>
                            <a:latin typeface="Cambria Math" panose="02040503050406030204" pitchFamily="18" charset="0"/>
                            <a:ea typeface="Times New Roman" panose="02020603050405020304" pitchFamily="18" charset="0"/>
                            <a:cs typeface="Arial" panose="020B0604020202020204" pitchFamily="34" charset="0"/>
                          </a:rPr>
                          <m:t>6</m:t>
                        </m:r>
                      </m:sub>
                    </m:sSub>
                    <m:r>
                      <a:rPr lang="en-CA" sz="2800" i="0" kern="100">
                        <a:effectLst/>
                        <a:latin typeface="Cambria Math" panose="02040503050406030204" pitchFamily="18" charset="0"/>
                        <a:ea typeface="Times New Roman" panose="02020603050405020304" pitchFamily="18" charset="0"/>
                        <a:cs typeface="Arial" panose="020B0604020202020204" pitchFamily="34" charset="0"/>
                      </a:rPr>
                      <m:t> + 6</m:t>
                    </m:r>
                    <m:sSub>
                      <m:sSubPr>
                        <m:ctrlPr>
                          <a:rPr lang="en-CA" sz="2800" i="1" kern="100">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CA" sz="2800" i="0" kern="100">
                            <a:effectLst/>
                            <a:latin typeface="Cambria Math" panose="02040503050406030204" pitchFamily="18" charset="0"/>
                            <a:ea typeface="Times New Roman" panose="02020603050405020304" pitchFamily="18" charset="0"/>
                            <a:cs typeface="Arial" panose="020B0604020202020204" pitchFamily="34" charset="0"/>
                          </a:rPr>
                          <m:t>O</m:t>
                        </m:r>
                      </m:e>
                      <m:sub>
                        <m:r>
                          <a:rPr lang="en-CA" sz="2800" i="0" kern="100">
                            <a:effectLst/>
                            <a:latin typeface="Cambria Math" panose="02040503050406030204" pitchFamily="18" charset="0"/>
                            <a:ea typeface="Times New Roman" panose="02020603050405020304" pitchFamily="18" charset="0"/>
                            <a:cs typeface="Arial" panose="020B0604020202020204" pitchFamily="34" charset="0"/>
                          </a:rPr>
                          <m:t>2</m:t>
                        </m:r>
                      </m:sub>
                    </m:sSub>
                  </m:oMath>
                </a14:m>
                <a:endParaRPr lang="en-CA" sz="1100" kern="100" dirty="0">
                  <a:effectLs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 name="Text Box 3">
                <a:extLst>
                  <a:ext uri="{FF2B5EF4-FFF2-40B4-BE49-F238E27FC236}">
                    <a16:creationId xmlns:a16="http://schemas.microsoft.com/office/drawing/2014/main" id="{DE6C669E-D00C-9F52-A73D-7DEEF6E7544B}"/>
                  </a:ext>
                </a:extLst>
              </p:cNvPr>
              <p:cNvSpPr txBox="1">
                <a:spLocks noRot="1" noChangeAspect="1" noMove="1" noResize="1" noEditPoints="1" noAdjustHandles="1" noChangeArrowheads="1" noChangeShapeType="1" noTextEdit="1"/>
              </p:cNvSpPr>
              <p:nvPr/>
            </p:nvSpPr>
            <p:spPr>
              <a:xfrm>
                <a:off x="1137775" y="14522883"/>
                <a:ext cx="8122176" cy="842420"/>
              </a:xfrm>
              <a:prstGeom prst="rect">
                <a:avLst/>
              </a:prstGeom>
              <a:blipFill>
                <a:blip r:embed="rId22"/>
                <a:stretch>
                  <a:fillRect l="-1577" t="-5755"/>
                </a:stretch>
              </a:blipFill>
              <a:ln w="6350">
                <a:noFill/>
              </a:ln>
            </p:spPr>
            <p:txBody>
              <a:bodyPr/>
              <a:lstStyle/>
              <a:p>
                <a:r>
                  <a:rPr lang="en-CA">
                    <a:noFill/>
                  </a:rPr>
                  <a:t> </a:t>
                </a:r>
              </a:p>
            </p:txBody>
          </p:sp>
        </mc:Fallback>
      </mc:AlternateContent>
      <p:pic>
        <p:nvPicPr>
          <p:cNvPr id="7" name="Picture 6" descr="A diagram of a diagram of a variety of energy sources&#10;&#10;Description automatically generated with medium confidence">
            <a:extLst>
              <a:ext uri="{FF2B5EF4-FFF2-40B4-BE49-F238E27FC236}">
                <a16:creationId xmlns:a16="http://schemas.microsoft.com/office/drawing/2014/main" id="{E17B9CED-51E8-5CD4-44F6-31BF442A1F53}"/>
              </a:ext>
            </a:extLst>
          </p:cNvPr>
          <p:cNvPicPr>
            <a:picLocks noChangeAspect="1"/>
          </p:cNvPicPr>
          <p:nvPr/>
        </p:nvPicPr>
        <p:blipFill rotWithShape="1">
          <a:blip r:embed="rId21"/>
          <a:srcRect l="4302" t="10467" r="53526" b="58953"/>
          <a:stretch/>
        </p:blipFill>
        <p:spPr bwMode="auto">
          <a:xfrm>
            <a:off x="1211168" y="9377430"/>
            <a:ext cx="7557325" cy="3452437"/>
          </a:xfrm>
          <a:prstGeom prst="rect">
            <a:avLst/>
          </a:prstGeom>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cxnSp>
        <p:nvCxnSpPr>
          <p:cNvPr id="27" name="Straight Arrow Connector 26">
            <a:extLst>
              <a:ext uri="{FF2B5EF4-FFF2-40B4-BE49-F238E27FC236}">
                <a16:creationId xmlns:a16="http://schemas.microsoft.com/office/drawing/2014/main" id="{7475895D-4A6F-BD5F-7EC0-A008E954F6DB}"/>
              </a:ext>
            </a:extLst>
          </p:cNvPr>
          <p:cNvCxnSpPr/>
          <p:nvPr/>
        </p:nvCxnSpPr>
        <p:spPr>
          <a:xfrm>
            <a:off x="5896931" y="14827953"/>
            <a:ext cx="468924"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50" name="TextBox 49">
            <a:extLst>
              <a:ext uri="{FF2B5EF4-FFF2-40B4-BE49-F238E27FC236}">
                <a16:creationId xmlns:a16="http://schemas.microsoft.com/office/drawing/2014/main" id="{F9F7FD56-2A48-ED1E-EF0D-48788E176B0D}"/>
              </a:ext>
            </a:extLst>
          </p:cNvPr>
          <p:cNvSpPr txBox="1"/>
          <p:nvPr/>
        </p:nvSpPr>
        <p:spPr>
          <a:xfrm>
            <a:off x="3070736" y="13796103"/>
            <a:ext cx="4335691" cy="523220"/>
          </a:xfrm>
          <a:prstGeom prst="rect">
            <a:avLst/>
          </a:prstGeom>
          <a:noFill/>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Photosynthesis equation</a:t>
            </a:r>
          </a:p>
        </p:txBody>
      </p:sp>
      <p:grpSp>
        <p:nvGrpSpPr>
          <p:cNvPr id="126" name="Group 125">
            <a:extLst>
              <a:ext uri="{FF2B5EF4-FFF2-40B4-BE49-F238E27FC236}">
                <a16:creationId xmlns:a16="http://schemas.microsoft.com/office/drawing/2014/main" id="{4E42F3B6-4200-5026-136A-05A6503EFC66}"/>
              </a:ext>
            </a:extLst>
          </p:cNvPr>
          <p:cNvGrpSpPr/>
          <p:nvPr/>
        </p:nvGrpSpPr>
        <p:grpSpPr>
          <a:xfrm>
            <a:off x="20802930" y="13024997"/>
            <a:ext cx="2525537" cy="1956902"/>
            <a:chOff x="20802930" y="12767091"/>
            <a:chExt cx="2525537" cy="1956902"/>
          </a:xfrm>
        </p:grpSpPr>
        <p:sp>
          <p:nvSpPr>
            <p:cNvPr id="91" name="TextBox 90">
              <a:extLst>
                <a:ext uri="{FF2B5EF4-FFF2-40B4-BE49-F238E27FC236}">
                  <a16:creationId xmlns:a16="http://schemas.microsoft.com/office/drawing/2014/main" id="{B3395850-5A06-324B-3DAC-E992EAC44730}"/>
                </a:ext>
              </a:extLst>
            </p:cNvPr>
            <p:cNvSpPr txBox="1"/>
            <p:nvPr/>
          </p:nvSpPr>
          <p:spPr>
            <a:xfrm>
              <a:off x="20830027" y="12767091"/>
              <a:ext cx="1524133" cy="523220"/>
            </a:xfrm>
            <a:prstGeom prst="rect">
              <a:avLst/>
            </a:prstGeom>
            <a:solidFill>
              <a:schemeClr val="bg1"/>
            </a:solidFill>
            <a:ln>
              <a:solidFill>
                <a:schemeClr val="bg1"/>
              </a:solidFill>
            </a:ln>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Cell wall</a:t>
              </a:r>
            </a:p>
          </p:txBody>
        </p:sp>
        <p:sp>
          <p:nvSpPr>
            <p:cNvPr id="92" name="TextBox 91">
              <a:extLst>
                <a:ext uri="{FF2B5EF4-FFF2-40B4-BE49-F238E27FC236}">
                  <a16:creationId xmlns:a16="http://schemas.microsoft.com/office/drawing/2014/main" id="{8AC4CCAF-73C3-01EE-7122-8C3B87499831}"/>
                </a:ext>
              </a:extLst>
            </p:cNvPr>
            <p:cNvSpPr txBox="1"/>
            <p:nvPr/>
          </p:nvSpPr>
          <p:spPr>
            <a:xfrm>
              <a:off x="20802930" y="13557861"/>
              <a:ext cx="2519054" cy="523220"/>
            </a:xfrm>
            <a:prstGeom prst="rect">
              <a:avLst/>
            </a:prstGeom>
            <a:solidFill>
              <a:schemeClr val="bg1"/>
            </a:solidFill>
            <a:ln>
              <a:solidFill>
                <a:schemeClr val="bg1"/>
              </a:solidFill>
            </a:ln>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Cell membrane </a:t>
              </a:r>
            </a:p>
          </p:txBody>
        </p:sp>
        <p:sp>
          <p:nvSpPr>
            <p:cNvPr id="119" name="TextBox 118">
              <a:extLst>
                <a:ext uri="{FF2B5EF4-FFF2-40B4-BE49-F238E27FC236}">
                  <a16:creationId xmlns:a16="http://schemas.microsoft.com/office/drawing/2014/main" id="{540044D3-909D-0437-603D-7D4F15059C5C}"/>
                </a:ext>
              </a:extLst>
            </p:cNvPr>
            <p:cNvSpPr txBox="1"/>
            <p:nvPr/>
          </p:nvSpPr>
          <p:spPr>
            <a:xfrm>
              <a:off x="20809413" y="14200773"/>
              <a:ext cx="2519054" cy="523220"/>
            </a:xfrm>
            <a:prstGeom prst="rect">
              <a:avLst/>
            </a:prstGeom>
            <a:solidFill>
              <a:schemeClr val="bg1"/>
            </a:solidFill>
            <a:ln>
              <a:solidFill>
                <a:schemeClr val="bg1"/>
              </a:solidFill>
            </a:ln>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Cytoplasm</a:t>
              </a:r>
            </a:p>
          </p:txBody>
        </p:sp>
      </p:grpSp>
      <p:pic>
        <p:nvPicPr>
          <p:cNvPr id="121" name="Picture 120" descr="Energies 15 06536 g003">
            <a:extLst>
              <a:ext uri="{FF2B5EF4-FFF2-40B4-BE49-F238E27FC236}">
                <a16:creationId xmlns:a16="http://schemas.microsoft.com/office/drawing/2014/main" id="{E8D8755C-9CB6-C066-58BD-1F9CBB7633F7}"/>
              </a:ext>
            </a:extLst>
          </p:cNvPr>
          <p:cNvPicPr>
            <a:picLocks noChangeAspect="1"/>
          </p:cNvPicPr>
          <p:nvPr/>
        </p:nvPicPr>
        <p:blipFill rotWithShape="1">
          <a:blip r:embed="rId11">
            <a:extLst>
              <a:ext uri="{28A0092B-C50C-407E-A947-70E740481C1C}">
                <a14:useLocalDpi xmlns:a14="http://schemas.microsoft.com/office/drawing/2010/main" val="0"/>
              </a:ext>
            </a:extLst>
          </a:blip>
          <a:srcRect l="38942" t="8033" r="36218"/>
          <a:stretch/>
        </p:blipFill>
        <p:spPr bwMode="auto">
          <a:xfrm>
            <a:off x="23087877" y="9350817"/>
            <a:ext cx="3729318" cy="5756053"/>
          </a:xfrm>
          <a:prstGeom prst="rect">
            <a:avLst/>
          </a:prstGeom>
          <a:noFill/>
          <a:ln w="2857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22" name="Picture 121" descr="Energies 15 06536 g003">
            <a:extLst>
              <a:ext uri="{FF2B5EF4-FFF2-40B4-BE49-F238E27FC236}">
                <a16:creationId xmlns:a16="http://schemas.microsoft.com/office/drawing/2014/main" id="{E8D8755C-9CB6-C066-58BD-1F9CBB7633F7}"/>
              </a:ext>
            </a:extLst>
          </p:cNvPr>
          <p:cNvPicPr>
            <a:picLocks noChangeAspect="1"/>
          </p:cNvPicPr>
          <p:nvPr/>
        </p:nvPicPr>
        <p:blipFill rotWithShape="1">
          <a:blip r:embed="rId11">
            <a:extLst>
              <a:ext uri="{28A0092B-C50C-407E-A947-70E740481C1C}">
                <a14:useLocalDpi xmlns:a14="http://schemas.microsoft.com/office/drawing/2010/main" val="0"/>
              </a:ext>
            </a:extLst>
          </a:blip>
          <a:srcRect l="63623" t="8457" r="-162" b="-768"/>
          <a:stretch/>
        </p:blipFill>
        <p:spPr bwMode="auto">
          <a:xfrm>
            <a:off x="26975314" y="9614376"/>
            <a:ext cx="5409465" cy="5697338"/>
          </a:xfrm>
          <a:prstGeom prst="rect">
            <a:avLst/>
          </a:prstGeom>
          <a:noFill/>
          <a:ln>
            <a:noFill/>
          </a:ln>
          <a:extLst>
            <a:ext uri="{53640926-AAD7-44D8-BBD7-CCE9431645EC}">
              <a14:shadowObscured xmlns:a14="http://schemas.microsoft.com/office/drawing/2010/main"/>
            </a:ext>
          </a:extLst>
        </p:spPr>
      </p:pic>
      <p:grpSp>
        <p:nvGrpSpPr>
          <p:cNvPr id="1028" name="Group 1027">
            <a:extLst>
              <a:ext uri="{FF2B5EF4-FFF2-40B4-BE49-F238E27FC236}">
                <a16:creationId xmlns:a16="http://schemas.microsoft.com/office/drawing/2014/main" id="{2FBC5522-E0FB-FF3E-701A-B7B4A1BF25C5}"/>
              </a:ext>
            </a:extLst>
          </p:cNvPr>
          <p:cNvGrpSpPr/>
          <p:nvPr/>
        </p:nvGrpSpPr>
        <p:grpSpPr>
          <a:xfrm>
            <a:off x="20263192" y="10586508"/>
            <a:ext cx="8704190" cy="622393"/>
            <a:chOff x="20263192" y="10375494"/>
            <a:chExt cx="8704190" cy="622393"/>
          </a:xfrm>
        </p:grpSpPr>
        <p:sp>
          <p:nvSpPr>
            <p:cNvPr id="69" name="TextBox 68">
              <a:extLst>
                <a:ext uri="{FF2B5EF4-FFF2-40B4-BE49-F238E27FC236}">
                  <a16:creationId xmlns:a16="http://schemas.microsoft.com/office/drawing/2014/main" id="{508A14B8-723F-7552-3792-E94D9B8C14D4}"/>
                </a:ext>
              </a:extLst>
            </p:cNvPr>
            <p:cNvSpPr txBox="1"/>
            <p:nvPr/>
          </p:nvSpPr>
          <p:spPr>
            <a:xfrm>
              <a:off x="20263192" y="10474667"/>
              <a:ext cx="2287070" cy="523220"/>
            </a:xfrm>
            <a:prstGeom prst="rect">
              <a:avLst/>
            </a:prstGeom>
            <a:solidFill>
              <a:schemeClr val="bg1"/>
            </a:solidFill>
            <a:ln>
              <a:solidFill>
                <a:schemeClr val="bg1"/>
              </a:solidFill>
            </a:ln>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Pretreatment </a:t>
              </a:r>
            </a:p>
          </p:txBody>
        </p:sp>
        <p:sp>
          <p:nvSpPr>
            <p:cNvPr id="81" name="TextBox 80">
              <a:extLst>
                <a:ext uri="{FF2B5EF4-FFF2-40B4-BE49-F238E27FC236}">
                  <a16:creationId xmlns:a16="http://schemas.microsoft.com/office/drawing/2014/main" id="{C6EE57B4-A94B-24E3-DDA2-EA0673C27A67}"/>
                </a:ext>
              </a:extLst>
            </p:cNvPr>
            <p:cNvSpPr txBox="1"/>
            <p:nvPr/>
          </p:nvSpPr>
          <p:spPr>
            <a:xfrm>
              <a:off x="26680312" y="10375494"/>
              <a:ext cx="2287070" cy="523220"/>
            </a:xfrm>
            <a:prstGeom prst="rect">
              <a:avLst/>
            </a:prstGeom>
            <a:solidFill>
              <a:schemeClr val="bg1"/>
            </a:solidFill>
            <a:ln>
              <a:solidFill>
                <a:schemeClr val="bg1"/>
              </a:solidFill>
            </a:ln>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Pretreatment </a:t>
              </a:r>
            </a:p>
          </p:txBody>
        </p:sp>
      </p:grpSp>
      <p:sp>
        <p:nvSpPr>
          <p:cNvPr id="124" name="Rectangle 123">
            <a:extLst>
              <a:ext uri="{FF2B5EF4-FFF2-40B4-BE49-F238E27FC236}">
                <a16:creationId xmlns:a16="http://schemas.microsoft.com/office/drawing/2014/main" id="{001DFB03-94D9-6644-D60D-E40B44812563}"/>
              </a:ext>
            </a:extLst>
          </p:cNvPr>
          <p:cNvSpPr/>
          <p:nvPr/>
        </p:nvSpPr>
        <p:spPr>
          <a:xfrm>
            <a:off x="16987758" y="8962571"/>
            <a:ext cx="15397021" cy="6402615"/>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nvGrpSpPr>
          <p:cNvPr id="1024" name="Group 1023">
            <a:extLst>
              <a:ext uri="{FF2B5EF4-FFF2-40B4-BE49-F238E27FC236}">
                <a16:creationId xmlns:a16="http://schemas.microsoft.com/office/drawing/2014/main" id="{D6C75F7C-D46F-720E-0E57-DD169FE56642}"/>
              </a:ext>
            </a:extLst>
          </p:cNvPr>
          <p:cNvGrpSpPr/>
          <p:nvPr/>
        </p:nvGrpSpPr>
        <p:grpSpPr>
          <a:xfrm>
            <a:off x="18032054" y="9004479"/>
            <a:ext cx="12996270" cy="556837"/>
            <a:chOff x="18196176" y="8863803"/>
            <a:chExt cx="12996270" cy="556837"/>
          </a:xfrm>
        </p:grpSpPr>
        <p:sp>
          <p:nvSpPr>
            <p:cNvPr id="66" name="TextBox 65">
              <a:extLst>
                <a:ext uri="{FF2B5EF4-FFF2-40B4-BE49-F238E27FC236}">
                  <a16:creationId xmlns:a16="http://schemas.microsoft.com/office/drawing/2014/main" id="{F83527AC-C8BA-43A1-002A-384FE6201EA3}"/>
                </a:ext>
              </a:extLst>
            </p:cNvPr>
            <p:cNvSpPr txBox="1"/>
            <p:nvPr/>
          </p:nvSpPr>
          <p:spPr>
            <a:xfrm>
              <a:off x="18196176" y="8890664"/>
              <a:ext cx="2611140" cy="523220"/>
            </a:xfrm>
            <a:prstGeom prst="rect">
              <a:avLst/>
            </a:prstGeom>
            <a:solidFill>
              <a:schemeClr val="bg1"/>
            </a:solidFill>
            <a:ln>
              <a:solidFill>
                <a:schemeClr val="bg1"/>
              </a:solidFill>
            </a:ln>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Sewage sludge </a:t>
              </a:r>
            </a:p>
          </p:txBody>
        </p:sp>
        <p:sp>
          <p:nvSpPr>
            <p:cNvPr id="68" name="TextBox 67">
              <a:extLst>
                <a:ext uri="{FF2B5EF4-FFF2-40B4-BE49-F238E27FC236}">
                  <a16:creationId xmlns:a16="http://schemas.microsoft.com/office/drawing/2014/main" id="{71D736D2-2C74-5507-2D0E-FCCEC0931717}"/>
                </a:ext>
              </a:extLst>
            </p:cNvPr>
            <p:cNvSpPr txBox="1"/>
            <p:nvPr/>
          </p:nvSpPr>
          <p:spPr>
            <a:xfrm>
              <a:off x="23164580" y="8887739"/>
              <a:ext cx="3613154" cy="532901"/>
            </a:xfrm>
            <a:prstGeom prst="rect">
              <a:avLst/>
            </a:prstGeom>
            <a:solidFill>
              <a:schemeClr val="bg1"/>
            </a:solidFill>
            <a:ln>
              <a:solidFill>
                <a:schemeClr val="bg1"/>
              </a:solidFill>
            </a:ln>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Rupture of sludge flocs</a:t>
              </a:r>
            </a:p>
          </p:txBody>
        </p:sp>
        <p:sp>
          <p:nvSpPr>
            <p:cNvPr id="82" name="TextBox 81">
              <a:extLst>
                <a:ext uri="{FF2B5EF4-FFF2-40B4-BE49-F238E27FC236}">
                  <a16:creationId xmlns:a16="http://schemas.microsoft.com/office/drawing/2014/main" id="{F961DA44-158A-036B-3069-F0744BB6D3B8}"/>
                </a:ext>
              </a:extLst>
            </p:cNvPr>
            <p:cNvSpPr txBox="1"/>
            <p:nvPr/>
          </p:nvSpPr>
          <p:spPr>
            <a:xfrm>
              <a:off x="29656600" y="8863803"/>
              <a:ext cx="1535846" cy="523220"/>
            </a:xfrm>
            <a:prstGeom prst="rect">
              <a:avLst/>
            </a:prstGeom>
            <a:solidFill>
              <a:schemeClr val="bg1"/>
            </a:solidFill>
            <a:ln>
              <a:solidFill>
                <a:schemeClr val="bg1"/>
              </a:solidFill>
            </a:ln>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Cell lysis </a:t>
              </a:r>
            </a:p>
          </p:txBody>
        </p:sp>
      </p:grpSp>
      <p:sp>
        <p:nvSpPr>
          <p:cNvPr id="1035" name="TextBox 1034">
            <a:extLst>
              <a:ext uri="{FF2B5EF4-FFF2-40B4-BE49-F238E27FC236}">
                <a16:creationId xmlns:a16="http://schemas.microsoft.com/office/drawing/2014/main" id="{4046693D-E36C-D39E-EC0D-60A7A9DC8181}"/>
              </a:ext>
            </a:extLst>
          </p:cNvPr>
          <p:cNvSpPr txBox="1"/>
          <p:nvPr/>
        </p:nvSpPr>
        <p:spPr>
          <a:xfrm>
            <a:off x="9500695" y="11965735"/>
            <a:ext cx="1333291" cy="523220"/>
          </a:xfrm>
          <a:prstGeom prst="rect">
            <a:avLst/>
          </a:prstGeom>
          <a:solidFill>
            <a:schemeClr val="bg1"/>
          </a:solidFill>
          <a:ln>
            <a:solidFill>
              <a:schemeClr val="bg1"/>
            </a:solidFill>
          </a:ln>
        </p:spPr>
        <p:txBody>
          <a:bodyPr wrap="square" rtlCol="0">
            <a:spAutoFit/>
          </a:bodyPr>
          <a:lstStyle/>
          <a:p>
            <a:r>
              <a:rPr lang="en-CA" sz="2800" dirty="0">
                <a:latin typeface="Calibri" panose="020F0502020204030204" pitchFamily="34" charset="0"/>
                <a:ea typeface="Calibri" panose="020F0502020204030204" pitchFamily="34" charset="0"/>
                <a:cs typeface="Calibri" panose="020F0502020204030204" pitchFamily="34" charset="0"/>
              </a:rPr>
              <a:t>Wood</a:t>
            </a:r>
          </a:p>
        </p:txBody>
      </p:sp>
      <p:sp>
        <p:nvSpPr>
          <p:cNvPr id="1038" name="Trapezoid 1037">
            <a:extLst>
              <a:ext uri="{FF2B5EF4-FFF2-40B4-BE49-F238E27FC236}">
                <a16:creationId xmlns:a16="http://schemas.microsoft.com/office/drawing/2014/main" id="{843EAF24-EC7A-E93A-0715-75E04414A366}"/>
              </a:ext>
            </a:extLst>
          </p:cNvPr>
          <p:cNvSpPr/>
          <p:nvPr/>
        </p:nvSpPr>
        <p:spPr>
          <a:xfrm rot="10800000">
            <a:off x="11206705" y="10571597"/>
            <a:ext cx="1753902" cy="936280"/>
          </a:xfrm>
          <a:prstGeom prst="trapezoi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37" name="TextBox 1036">
            <a:extLst>
              <a:ext uri="{FF2B5EF4-FFF2-40B4-BE49-F238E27FC236}">
                <a16:creationId xmlns:a16="http://schemas.microsoft.com/office/drawing/2014/main" id="{3B0D89DB-C4CF-F0C1-52D7-55CBCDE29E95}"/>
              </a:ext>
            </a:extLst>
          </p:cNvPr>
          <p:cNvSpPr txBox="1"/>
          <p:nvPr/>
        </p:nvSpPr>
        <p:spPr>
          <a:xfrm>
            <a:off x="11120070" y="10590212"/>
            <a:ext cx="1885319" cy="523220"/>
          </a:xfrm>
          <a:prstGeom prst="rect">
            <a:avLst/>
          </a:prstGeom>
          <a:solidFill>
            <a:schemeClr val="bg1"/>
          </a:solidFill>
          <a:ln>
            <a:solidFill>
              <a:schemeClr val="bg1"/>
            </a:solidFill>
          </a:ln>
        </p:spPr>
        <p:txBody>
          <a:bodyPr wrap="square" rtlCol="0">
            <a:spAutoFit/>
          </a:bodyPr>
          <a:lstStyle/>
          <a:p>
            <a:pPr algn="ctr"/>
            <a:r>
              <a:rPr lang="en-CA" sz="2800" dirty="0">
                <a:latin typeface="Calibri" panose="020F0502020204030204" pitchFamily="34" charset="0"/>
                <a:ea typeface="Calibri" panose="020F0502020204030204" pitchFamily="34" charset="0"/>
                <a:cs typeface="Calibri" panose="020F0502020204030204" pitchFamily="34" charset="0"/>
              </a:rPr>
              <a:t>Crops</a:t>
            </a:r>
          </a:p>
        </p:txBody>
      </p:sp>
      <p:sp>
        <p:nvSpPr>
          <p:cNvPr id="1039" name="TextBox 1038">
            <a:extLst>
              <a:ext uri="{FF2B5EF4-FFF2-40B4-BE49-F238E27FC236}">
                <a16:creationId xmlns:a16="http://schemas.microsoft.com/office/drawing/2014/main" id="{C01BFEDF-28DD-087F-E9EC-AF8DBB6458AA}"/>
              </a:ext>
            </a:extLst>
          </p:cNvPr>
          <p:cNvSpPr txBox="1"/>
          <p:nvPr/>
        </p:nvSpPr>
        <p:spPr>
          <a:xfrm>
            <a:off x="13357784" y="11771599"/>
            <a:ext cx="1782210" cy="1384995"/>
          </a:xfrm>
          <a:prstGeom prst="rect">
            <a:avLst/>
          </a:prstGeom>
          <a:solidFill>
            <a:schemeClr val="bg1"/>
          </a:solidFill>
          <a:ln>
            <a:solidFill>
              <a:schemeClr val="bg1"/>
            </a:solidFill>
          </a:ln>
        </p:spPr>
        <p:txBody>
          <a:bodyPr wrap="square" rtlCol="0">
            <a:spAutoFit/>
          </a:bodyPr>
          <a:lstStyle/>
          <a:p>
            <a:pPr algn="ctr"/>
            <a:r>
              <a:rPr lang="en-CA" sz="2800" dirty="0">
                <a:latin typeface="Calibri" panose="020F0502020204030204" pitchFamily="34" charset="0"/>
                <a:ea typeface="Calibri" panose="020F0502020204030204" pitchFamily="34" charset="0"/>
                <a:cs typeface="Calibri" panose="020F0502020204030204" pitchFamily="34" charset="0"/>
              </a:rPr>
              <a:t>Oils and fats</a:t>
            </a:r>
          </a:p>
          <a:p>
            <a:pPr algn="ctr"/>
            <a:endParaRPr lang="en-CA" sz="2800" dirty="0">
              <a:latin typeface="Calibri" panose="020F0502020204030204" pitchFamily="34" charset="0"/>
              <a:ea typeface="Calibri" panose="020F0502020204030204" pitchFamily="34" charset="0"/>
              <a:cs typeface="Calibri" panose="020F0502020204030204" pitchFamily="34" charset="0"/>
            </a:endParaRPr>
          </a:p>
        </p:txBody>
      </p:sp>
      <p:sp>
        <p:nvSpPr>
          <p:cNvPr id="1040" name="TextBox 1039">
            <a:extLst>
              <a:ext uri="{FF2B5EF4-FFF2-40B4-BE49-F238E27FC236}">
                <a16:creationId xmlns:a16="http://schemas.microsoft.com/office/drawing/2014/main" id="{4211B711-ED90-C26D-8CEA-8B50BF56D96A}"/>
              </a:ext>
            </a:extLst>
          </p:cNvPr>
          <p:cNvSpPr txBox="1"/>
          <p:nvPr/>
        </p:nvSpPr>
        <p:spPr>
          <a:xfrm>
            <a:off x="13388916" y="14946825"/>
            <a:ext cx="1456868" cy="954107"/>
          </a:xfrm>
          <a:prstGeom prst="rect">
            <a:avLst/>
          </a:prstGeom>
          <a:solidFill>
            <a:schemeClr val="bg1"/>
          </a:solidFill>
          <a:ln>
            <a:solidFill>
              <a:schemeClr val="bg1"/>
            </a:solidFill>
          </a:ln>
        </p:spPr>
        <p:txBody>
          <a:bodyPr wrap="square" rtlCol="0">
            <a:spAutoFit/>
          </a:bodyPr>
          <a:lstStyle/>
          <a:p>
            <a:pPr algn="ctr"/>
            <a:r>
              <a:rPr lang="en-CA" sz="2800" dirty="0">
                <a:latin typeface="Calibri" panose="020F0502020204030204" pitchFamily="34" charset="0"/>
                <a:ea typeface="Calibri" panose="020F0502020204030204" pitchFamily="34" charset="0"/>
                <a:cs typeface="Calibri" panose="020F0502020204030204" pitchFamily="34" charset="0"/>
              </a:rPr>
              <a:t>Garbage</a:t>
            </a:r>
          </a:p>
          <a:p>
            <a:pPr algn="ctr"/>
            <a:endParaRPr lang="en-CA" sz="2800" dirty="0">
              <a:latin typeface="Calibri" panose="020F0502020204030204" pitchFamily="34" charset="0"/>
              <a:ea typeface="Calibri" panose="020F0502020204030204" pitchFamily="34" charset="0"/>
              <a:cs typeface="Calibri" panose="020F0502020204030204" pitchFamily="34" charset="0"/>
            </a:endParaRPr>
          </a:p>
        </p:txBody>
      </p:sp>
      <p:sp>
        <p:nvSpPr>
          <p:cNvPr id="1041" name="TextBox 1040">
            <a:extLst>
              <a:ext uri="{FF2B5EF4-FFF2-40B4-BE49-F238E27FC236}">
                <a16:creationId xmlns:a16="http://schemas.microsoft.com/office/drawing/2014/main" id="{2A01DF08-7F73-1486-F960-D4D0600AA20D}"/>
              </a:ext>
            </a:extLst>
          </p:cNvPr>
          <p:cNvSpPr txBox="1"/>
          <p:nvPr/>
        </p:nvSpPr>
        <p:spPr>
          <a:xfrm>
            <a:off x="11340701" y="15519735"/>
            <a:ext cx="1456868" cy="523220"/>
          </a:xfrm>
          <a:prstGeom prst="rect">
            <a:avLst/>
          </a:prstGeom>
          <a:solidFill>
            <a:schemeClr val="bg1"/>
          </a:solidFill>
          <a:ln>
            <a:solidFill>
              <a:schemeClr val="bg1"/>
            </a:solidFill>
          </a:ln>
        </p:spPr>
        <p:txBody>
          <a:bodyPr wrap="square" rtlCol="0">
            <a:spAutoFit/>
          </a:bodyPr>
          <a:lstStyle/>
          <a:p>
            <a:pPr algn="ctr"/>
            <a:r>
              <a:rPr lang="en-CA" sz="2800" dirty="0">
                <a:latin typeface="Calibri" panose="020F0502020204030204" pitchFamily="34" charset="0"/>
                <a:ea typeface="Calibri" panose="020F0502020204030204" pitchFamily="34" charset="0"/>
                <a:cs typeface="Calibri" panose="020F0502020204030204" pitchFamily="34" charset="0"/>
              </a:rPr>
              <a:t>Sewage</a:t>
            </a:r>
          </a:p>
        </p:txBody>
      </p:sp>
      <p:sp>
        <p:nvSpPr>
          <p:cNvPr id="1042" name="TextBox 1041">
            <a:extLst>
              <a:ext uri="{FF2B5EF4-FFF2-40B4-BE49-F238E27FC236}">
                <a16:creationId xmlns:a16="http://schemas.microsoft.com/office/drawing/2014/main" id="{727DD3C7-3A03-C003-C955-B56283CA23F9}"/>
              </a:ext>
            </a:extLst>
          </p:cNvPr>
          <p:cNvSpPr txBox="1"/>
          <p:nvPr/>
        </p:nvSpPr>
        <p:spPr>
          <a:xfrm>
            <a:off x="9046515" y="14614756"/>
            <a:ext cx="1749661" cy="954107"/>
          </a:xfrm>
          <a:prstGeom prst="rect">
            <a:avLst/>
          </a:prstGeom>
          <a:solidFill>
            <a:schemeClr val="bg1"/>
          </a:solidFill>
          <a:ln>
            <a:solidFill>
              <a:schemeClr val="bg1"/>
            </a:solidFill>
          </a:ln>
        </p:spPr>
        <p:txBody>
          <a:bodyPr wrap="square" rtlCol="0">
            <a:spAutoFit/>
          </a:bodyPr>
          <a:lstStyle/>
          <a:p>
            <a:pPr algn="ctr"/>
            <a:r>
              <a:rPr lang="en-CA" sz="2800" dirty="0">
                <a:latin typeface="Calibri" panose="020F0502020204030204" pitchFamily="34" charset="0"/>
                <a:ea typeface="Calibri" panose="020F0502020204030204" pitchFamily="34" charset="0"/>
                <a:cs typeface="Calibri" panose="020F0502020204030204" pitchFamily="34" charset="0"/>
              </a:rPr>
              <a:t>Animal manure </a:t>
            </a:r>
          </a:p>
        </p:txBody>
      </p:sp>
      <p:sp>
        <p:nvSpPr>
          <p:cNvPr id="1043" name="TextBox 1042">
            <a:extLst>
              <a:ext uri="{FF2B5EF4-FFF2-40B4-BE49-F238E27FC236}">
                <a16:creationId xmlns:a16="http://schemas.microsoft.com/office/drawing/2014/main" id="{7B3B988B-0E17-4FDA-8F9A-0CAB5F224003}"/>
              </a:ext>
            </a:extLst>
          </p:cNvPr>
          <p:cNvSpPr txBox="1"/>
          <p:nvPr/>
        </p:nvSpPr>
        <p:spPr>
          <a:xfrm>
            <a:off x="503810" y="18499232"/>
            <a:ext cx="15667134" cy="1441292"/>
          </a:xfrm>
          <a:prstGeom prst="rect">
            <a:avLst/>
          </a:prstGeom>
          <a:noFill/>
        </p:spPr>
        <p:txBody>
          <a:bodyPr wrap="square" rtlCol="0">
            <a:spAutoFit/>
          </a:bodyPr>
          <a:lstStyle/>
          <a:p>
            <a:pPr marL="571500" indent="-571500" algn="just">
              <a:spcBef>
                <a:spcPts val="1200"/>
              </a:spcBef>
              <a:spcAft>
                <a:spcPts val="1200"/>
              </a:spcAft>
              <a:buFont typeface="Wingdings" panose="05000000000000000000" pitchFamily="2" charset="2"/>
              <a:buChar char="q"/>
              <a:defRPr/>
            </a:pPr>
            <a:r>
              <a:rPr lang="en-CA" sz="4000" b="1" dirty="0">
                <a:solidFill>
                  <a:srgbClr val="002060"/>
                </a:solidFill>
                <a:latin typeface="Century Gothic" panose="020B0502020202020204" pitchFamily="34" charset="0"/>
                <a:ea typeface="Open Sans" panose="020B0606030504020204" pitchFamily="34" charset="0"/>
                <a:cs typeface="Open Sans" panose="020B0606030504020204" pitchFamily="34" charset="0"/>
              </a:rPr>
              <a:t>Anaerobic digestion</a:t>
            </a:r>
            <a:endParaRPr lang="en-CA" sz="4000" dirty="0"/>
          </a:p>
          <a:p>
            <a:pPr algn="just">
              <a:lnSpc>
                <a:spcPct val="150000"/>
              </a:lnSpc>
            </a:pPr>
            <a:r>
              <a:rPr lang="en-CA" sz="2800" dirty="0">
                <a:latin typeface="Calibri" panose="020F0502020204030204" pitchFamily="34" charset="0"/>
                <a:ea typeface="Calibri" panose="020F0502020204030204" pitchFamily="34" charset="0"/>
                <a:cs typeface="Calibri" panose="020F0502020204030204" pitchFamily="34" charset="0"/>
              </a:rPr>
              <a:t>Biochemical process that converts organic material into valuable products under no oxygen conditions [3].  </a:t>
            </a:r>
          </a:p>
        </p:txBody>
      </p:sp>
      <p:sp>
        <p:nvSpPr>
          <p:cNvPr id="1044" name="TextBox 1043">
            <a:extLst>
              <a:ext uri="{FF2B5EF4-FFF2-40B4-BE49-F238E27FC236}">
                <a16:creationId xmlns:a16="http://schemas.microsoft.com/office/drawing/2014/main" id="{5DF941B1-062A-8492-2812-9DE7BFAFE7D4}"/>
              </a:ext>
            </a:extLst>
          </p:cNvPr>
          <p:cNvSpPr txBox="1"/>
          <p:nvPr/>
        </p:nvSpPr>
        <p:spPr>
          <a:xfrm>
            <a:off x="16834063" y="18510956"/>
            <a:ext cx="15667134" cy="4001095"/>
          </a:xfrm>
          <a:prstGeom prst="rect">
            <a:avLst/>
          </a:prstGeom>
          <a:noFill/>
        </p:spPr>
        <p:txBody>
          <a:bodyPr wrap="square" rtlCol="0">
            <a:spAutoFit/>
          </a:bodyPr>
          <a:lstStyle/>
          <a:p>
            <a:pPr marL="571500" indent="-571500" algn="just">
              <a:spcBef>
                <a:spcPts val="1200"/>
              </a:spcBef>
              <a:spcAft>
                <a:spcPts val="1200"/>
              </a:spcAft>
              <a:buFont typeface="Wingdings" panose="05000000000000000000" pitchFamily="2" charset="2"/>
              <a:buChar char="q"/>
              <a:defRPr/>
            </a:pPr>
            <a:r>
              <a:rPr lang="en-CA" sz="4000" b="1" dirty="0">
                <a:solidFill>
                  <a:srgbClr val="002060"/>
                </a:solidFill>
                <a:latin typeface="Century Gothic" panose="020B0502020202020204" pitchFamily="34" charset="0"/>
                <a:ea typeface="Open Sans" panose="020B0606030504020204" pitchFamily="34" charset="0"/>
                <a:cs typeface="Open Sans" panose="020B0606030504020204" pitchFamily="34" charset="0"/>
              </a:rPr>
              <a:t>Lab-scale project </a:t>
            </a:r>
          </a:p>
          <a:p>
            <a:r>
              <a:rPr lang="en-CA" sz="2800" dirty="0">
                <a:latin typeface="Calibri" panose="020F0502020204030204" pitchFamily="34" charset="0"/>
                <a:ea typeface="Calibri" panose="020F0502020204030204" pitchFamily="34" charset="0"/>
                <a:cs typeface="Calibri" panose="020F0502020204030204" pitchFamily="34" charset="0"/>
              </a:rPr>
              <a:t>Anaerobic co-digestion (</a:t>
            </a:r>
            <a:r>
              <a:rPr lang="en-US" sz="2800" dirty="0" err="1">
                <a:latin typeface="Calibri" panose="020F0502020204030204" pitchFamily="34" charset="0"/>
                <a:ea typeface="Calibri" panose="020F0502020204030204" pitchFamily="34" charset="0"/>
                <a:cs typeface="Calibri" panose="020F0502020204030204" pitchFamily="34" charset="0"/>
              </a:rPr>
              <a:t>AnCoD</a:t>
            </a:r>
            <a:r>
              <a:rPr lang="en-CA" sz="2800" dirty="0">
                <a:latin typeface="Calibri" panose="020F0502020204030204" pitchFamily="34" charset="0"/>
                <a:ea typeface="Calibri" panose="020F0502020204030204" pitchFamily="34" charset="0"/>
                <a:cs typeface="Calibri" panose="020F0502020204030204" pitchFamily="34" charset="0"/>
              </a:rPr>
              <a:t>) of food waste (FW) and thermal pretreated sludge (TH).</a:t>
            </a:r>
          </a:p>
          <a:p>
            <a:endParaRPr lang="en-CA" sz="280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Wingdings" panose="05000000000000000000" pitchFamily="2" charset="2"/>
              <a:buChar char="v"/>
            </a:pPr>
            <a:r>
              <a:rPr lang="en-CA" sz="3600" b="1" dirty="0">
                <a:latin typeface="Calibri" panose="020F0502020204030204" pitchFamily="34" charset="0"/>
                <a:ea typeface="Calibri" panose="020F0502020204030204" pitchFamily="34" charset="0"/>
                <a:cs typeface="Calibri" panose="020F0502020204030204" pitchFamily="34" charset="0"/>
              </a:rPr>
              <a:t>Objectives:</a:t>
            </a:r>
          </a:p>
          <a:p>
            <a:pPr marL="457200" indent="-457200">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Calibri" panose="020F0502020204030204" pitchFamily="34" charset="0"/>
              </a:rPr>
              <a:t>Investigation of the effect of mixing ratios of FW and TH on </a:t>
            </a:r>
            <a:r>
              <a:rPr lang="en-US" sz="2800" dirty="0" err="1">
                <a:latin typeface="Calibri" panose="020F0502020204030204" pitchFamily="34" charset="0"/>
                <a:ea typeface="Calibri" panose="020F0502020204030204" pitchFamily="34" charset="0"/>
                <a:cs typeface="Calibri" panose="020F0502020204030204" pitchFamily="34" charset="0"/>
              </a:rPr>
              <a:t>AnCoD</a:t>
            </a:r>
            <a:r>
              <a:rPr lang="en-US" sz="2800" dirty="0">
                <a:latin typeface="Calibri" panose="020F0502020204030204" pitchFamily="34" charset="0"/>
                <a:ea typeface="Calibri" panose="020F0502020204030204" pitchFamily="34" charset="0"/>
                <a:cs typeface="Calibri" panose="020F0502020204030204" pitchFamily="34" charset="0"/>
              </a:rPr>
              <a:t> performance</a:t>
            </a:r>
            <a:endParaRPr lang="en-CA" sz="280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Calibri" panose="020F0502020204030204" pitchFamily="34" charset="0"/>
              </a:rPr>
              <a:t>Investigation of the performance of </a:t>
            </a:r>
            <a:r>
              <a:rPr lang="en-US" sz="2800" dirty="0" err="1">
                <a:latin typeface="Calibri" panose="020F0502020204030204" pitchFamily="34" charset="0"/>
                <a:ea typeface="Calibri" panose="020F0502020204030204" pitchFamily="34" charset="0"/>
                <a:cs typeface="Calibri" panose="020F0502020204030204" pitchFamily="34" charset="0"/>
              </a:rPr>
              <a:t>AnCoD</a:t>
            </a:r>
            <a:r>
              <a:rPr lang="en-US" sz="2800" dirty="0">
                <a:latin typeface="Calibri" panose="020F0502020204030204" pitchFamily="34" charset="0"/>
                <a:ea typeface="Calibri" panose="020F0502020204030204" pitchFamily="34" charset="0"/>
                <a:cs typeface="Calibri" panose="020F0502020204030204" pitchFamily="34" charset="0"/>
              </a:rPr>
              <a:t> in removing chemical oxygen demand (COD) </a:t>
            </a:r>
          </a:p>
          <a:p>
            <a:pPr marL="457200" indent="-457200">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Calibri" panose="020F0502020204030204" pitchFamily="34" charset="0"/>
              </a:rPr>
              <a:t>Investigation of the effect of thermal hydrolysis on sludge degradability </a:t>
            </a:r>
          </a:p>
          <a:p>
            <a:endParaRPr lang="en-CA" sz="2800" dirty="0"/>
          </a:p>
        </p:txBody>
      </p:sp>
      <p:sp>
        <p:nvSpPr>
          <p:cNvPr id="1047" name="TextBox 1046">
            <a:extLst>
              <a:ext uri="{FF2B5EF4-FFF2-40B4-BE49-F238E27FC236}">
                <a16:creationId xmlns:a16="http://schemas.microsoft.com/office/drawing/2014/main" id="{47182AFA-EC6F-83E6-F9CD-DA318E7D6D5D}"/>
              </a:ext>
            </a:extLst>
          </p:cNvPr>
          <p:cNvSpPr txBox="1"/>
          <p:nvPr/>
        </p:nvSpPr>
        <p:spPr>
          <a:xfrm>
            <a:off x="503810" y="31037670"/>
            <a:ext cx="14319904" cy="2246769"/>
          </a:xfrm>
          <a:prstGeom prst="rect">
            <a:avLst/>
          </a:prstGeom>
          <a:noFill/>
        </p:spPr>
        <p:txBody>
          <a:bodyPr wrap="square">
            <a:spAutoFit/>
          </a:bodyPr>
          <a:lstStyle/>
          <a:p>
            <a:pPr algn="just"/>
            <a:r>
              <a:rPr lang="en-CA" sz="2800" b="1" dirty="0">
                <a:latin typeface="Calibri" panose="020F0502020204030204" pitchFamily="34" charset="0"/>
                <a:ea typeface="Calibri" panose="020F0502020204030204" pitchFamily="34" charset="0"/>
                <a:cs typeface="Calibri" panose="020F0502020204030204" pitchFamily="34" charset="0"/>
              </a:rPr>
              <a:t>Four phases of anaerobic digestion [4]:</a:t>
            </a:r>
          </a:p>
          <a:p>
            <a:pPr marL="514350" indent="-514350" algn="just">
              <a:buFont typeface="+mj-lt"/>
              <a:buAutoNum type="arabicParenR"/>
            </a:pPr>
            <a:r>
              <a:rPr lang="en-CA" sz="2800" b="1" dirty="0">
                <a:latin typeface="Calibri" panose="020F0502020204030204" pitchFamily="34" charset="0"/>
                <a:ea typeface="Calibri" panose="020F0502020204030204" pitchFamily="34" charset="0"/>
                <a:cs typeface="Calibri" panose="020F0502020204030204" pitchFamily="34" charset="0"/>
              </a:rPr>
              <a:t>Hydrolysis: </a:t>
            </a:r>
            <a:r>
              <a:rPr lang="en-CA" sz="2800" dirty="0">
                <a:latin typeface="Calibri" panose="020F0502020204030204" pitchFamily="34" charset="0"/>
                <a:ea typeface="Calibri" panose="020F0502020204030204" pitchFamily="34" charset="0"/>
                <a:cs typeface="Calibri" panose="020F0502020204030204" pitchFamily="34" charset="0"/>
              </a:rPr>
              <a:t>Conversion of complex biopolymers to simple monomers</a:t>
            </a:r>
          </a:p>
          <a:p>
            <a:pPr marL="514350" indent="-514350" algn="just">
              <a:buFont typeface="+mj-lt"/>
              <a:buAutoNum type="arabicParenR"/>
            </a:pPr>
            <a:r>
              <a:rPr lang="en-CA" sz="2800" b="1" dirty="0">
                <a:latin typeface="Calibri" panose="020F0502020204030204" pitchFamily="34" charset="0"/>
                <a:ea typeface="Calibri" panose="020F0502020204030204" pitchFamily="34" charset="0"/>
                <a:cs typeface="Calibri" panose="020F0502020204030204" pitchFamily="34" charset="0"/>
              </a:rPr>
              <a:t>Acidogenesis: </a:t>
            </a:r>
            <a:r>
              <a:rPr lang="en-CA" sz="2800" dirty="0">
                <a:latin typeface="Calibri" panose="020F0502020204030204" pitchFamily="34" charset="0"/>
                <a:ea typeface="Calibri" panose="020F0502020204030204" pitchFamily="34" charset="0"/>
                <a:cs typeface="Calibri" panose="020F0502020204030204" pitchFamily="34" charset="0"/>
              </a:rPr>
              <a:t>Conversion of simple molecules generated in hydrolysis to volatile fatty acids</a:t>
            </a:r>
          </a:p>
          <a:p>
            <a:pPr marL="514350" indent="-514350" algn="just">
              <a:buFont typeface="+mj-lt"/>
              <a:buAutoNum type="arabicParenR"/>
            </a:pPr>
            <a:r>
              <a:rPr lang="en-CA" sz="2800" b="1" dirty="0">
                <a:latin typeface="Calibri" panose="020F0502020204030204" pitchFamily="34" charset="0"/>
                <a:ea typeface="Calibri" panose="020F0502020204030204" pitchFamily="34" charset="0"/>
                <a:cs typeface="Calibri" panose="020F0502020204030204" pitchFamily="34" charset="0"/>
              </a:rPr>
              <a:t>Acetogenesis: </a:t>
            </a:r>
            <a:r>
              <a:rPr lang="en-CA" sz="2800" dirty="0">
                <a:latin typeface="Calibri" panose="020F0502020204030204" pitchFamily="34" charset="0"/>
                <a:ea typeface="Calibri" panose="020F0502020204030204" pitchFamily="34" charset="0"/>
                <a:cs typeface="Calibri" panose="020F0502020204030204" pitchFamily="34" charset="0"/>
              </a:rPr>
              <a:t>Conversion of volatile fatty acids to acetate, </a:t>
            </a:r>
            <a:r>
              <a:rPr lang="en-CA" sz="2800" dirty="0">
                <a:effectLst/>
                <a:latin typeface="Calibri" panose="020F0502020204030204" pitchFamily="34" charset="0"/>
                <a:ea typeface="Calibri" panose="020F0502020204030204" pitchFamily="34" charset="0"/>
                <a:cs typeface="Calibri" panose="020F0502020204030204" pitchFamily="34" charset="0"/>
              </a:rPr>
              <a:t>hydrogen</a:t>
            </a:r>
            <a:r>
              <a:rPr lang="en-CA" sz="2800" dirty="0">
                <a:latin typeface="Calibri" panose="020F0502020204030204" pitchFamily="34" charset="0"/>
                <a:ea typeface="Calibri" panose="020F0502020204030204" pitchFamily="34" charset="0"/>
                <a:cs typeface="Calibri" panose="020F0502020204030204" pitchFamily="34" charset="0"/>
              </a:rPr>
              <a:t>, and carbon dioxide</a:t>
            </a:r>
          </a:p>
          <a:p>
            <a:pPr marL="514350" indent="-514350" algn="just">
              <a:buFont typeface="+mj-lt"/>
              <a:buAutoNum type="arabicParenR"/>
            </a:pPr>
            <a:r>
              <a:rPr lang="en-CA" sz="2800" b="1" dirty="0">
                <a:latin typeface="Calibri" panose="020F0502020204030204" pitchFamily="34" charset="0"/>
                <a:ea typeface="Calibri" panose="020F0502020204030204" pitchFamily="34" charset="0"/>
                <a:cs typeface="Calibri" panose="020F0502020204030204" pitchFamily="34" charset="0"/>
              </a:rPr>
              <a:t>Methanogenesis: </a:t>
            </a:r>
            <a:r>
              <a:rPr lang="en-CA" sz="2800" dirty="0">
                <a:latin typeface="Calibri" panose="020F0502020204030204" pitchFamily="34" charset="0"/>
                <a:ea typeface="Calibri" panose="020F0502020204030204" pitchFamily="34" charset="0"/>
                <a:cs typeface="Calibri" panose="020F0502020204030204" pitchFamily="34" charset="0"/>
              </a:rPr>
              <a:t>Conversion of acetate, carbon dioxide, and hydrogen to methane gas </a:t>
            </a:r>
          </a:p>
        </p:txBody>
      </p:sp>
    </p:spTree>
    <p:extLst>
      <p:ext uri="{BB962C8B-B14F-4D97-AF65-F5344CB8AC3E}">
        <p14:creationId xmlns:p14="http://schemas.microsoft.com/office/powerpoint/2010/main" val="764628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16548</TotalTime>
  <Words>997</Words>
  <Application>Microsoft Office PowerPoint</Application>
  <PresentationFormat>Custom</PresentationFormat>
  <Paragraphs>97</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Aptos</vt:lpstr>
      <vt:lpstr>Aptos Display</vt:lpstr>
      <vt:lpstr>Arial</vt:lpstr>
      <vt:lpstr>Calibri</vt:lpstr>
      <vt:lpstr>Cambria Math</vt:lpstr>
      <vt:lpstr>Century Gothic</vt:lpstr>
      <vt:lpstr>Times New Roman</vt:lpstr>
      <vt:lpstr>Wingdings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Armineh Azizi</dc:creator>
  <cp:lastModifiedBy>Reviewer</cp:lastModifiedBy>
  <cp:revision>77</cp:revision>
  <dcterms:created xsi:type="dcterms:W3CDTF">2023-01-16T16:51:46Z</dcterms:created>
  <dcterms:modified xsi:type="dcterms:W3CDTF">2025-01-07T15:15:42Z</dcterms:modified>
</cp:coreProperties>
</file>