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706" autoAdjust="0"/>
  </p:normalViewPr>
  <p:slideViewPr>
    <p:cSldViewPr snapToGrid="0">
      <p:cViewPr>
        <p:scale>
          <a:sx n="20" d="100"/>
          <a:sy n="20" d="100"/>
        </p:scale>
        <p:origin x="1046"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71FAED-2D33-442D-A33B-D01F6BCFE810}"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492D8-09F8-4D7B-8930-9B139B98E0B9}" type="slidenum">
              <a:rPr lang="en-US" smtClean="0"/>
              <a:t>‹#›</a:t>
            </a:fld>
            <a:endParaRPr lang="en-US"/>
          </a:p>
        </p:txBody>
      </p:sp>
    </p:spTree>
    <p:extLst>
      <p:ext uri="{BB962C8B-B14F-4D97-AF65-F5344CB8AC3E}">
        <p14:creationId xmlns:p14="http://schemas.microsoft.com/office/powerpoint/2010/main" val="394709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1FAED-2D33-442D-A33B-D01F6BCFE810}"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492D8-09F8-4D7B-8930-9B139B98E0B9}" type="slidenum">
              <a:rPr lang="en-US" smtClean="0"/>
              <a:t>‹#›</a:t>
            </a:fld>
            <a:endParaRPr lang="en-US"/>
          </a:p>
        </p:txBody>
      </p:sp>
    </p:spTree>
    <p:extLst>
      <p:ext uri="{BB962C8B-B14F-4D97-AF65-F5344CB8AC3E}">
        <p14:creationId xmlns:p14="http://schemas.microsoft.com/office/powerpoint/2010/main" val="76575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1FAED-2D33-442D-A33B-D01F6BCFE810}"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492D8-09F8-4D7B-8930-9B139B98E0B9}" type="slidenum">
              <a:rPr lang="en-US" smtClean="0"/>
              <a:t>‹#›</a:t>
            </a:fld>
            <a:endParaRPr lang="en-US"/>
          </a:p>
        </p:txBody>
      </p:sp>
    </p:spTree>
    <p:extLst>
      <p:ext uri="{BB962C8B-B14F-4D97-AF65-F5344CB8AC3E}">
        <p14:creationId xmlns:p14="http://schemas.microsoft.com/office/powerpoint/2010/main" val="354692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1FAED-2D33-442D-A33B-D01F6BCFE810}"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492D8-09F8-4D7B-8930-9B139B98E0B9}" type="slidenum">
              <a:rPr lang="en-US" smtClean="0"/>
              <a:t>‹#›</a:t>
            </a:fld>
            <a:endParaRPr lang="en-US"/>
          </a:p>
        </p:txBody>
      </p:sp>
    </p:spTree>
    <p:extLst>
      <p:ext uri="{BB962C8B-B14F-4D97-AF65-F5344CB8AC3E}">
        <p14:creationId xmlns:p14="http://schemas.microsoft.com/office/powerpoint/2010/main" val="407824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71FAED-2D33-442D-A33B-D01F6BCFE810}"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492D8-09F8-4D7B-8930-9B139B98E0B9}" type="slidenum">
              <a:rPr lang="en-US" smtClean="0"/>
              <a:t>‹#›</a:t>
            </a:fld>
            <a:endParaRPr lang="en-US"/>
          </a:p>
        </p:txBody>
      </p:sp>
    </p:spTree>
    <p:extLst>
      <p:ext uri="{BB962C8B-B14F-4D97-AF65-F5344CB8AC3E}">
        <p14:creationId xmlns:p14="http://schemas.microsoft.com/office/powerpoint/2010/main" val="57220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71FAED-2D33-442D-A33B-D01F6BCFE810}"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492D8-09F8-4D7B-8930-9B139B98E0B9}" type="slidenum">
              <a:rPr lang="en-US" smtClean="0"/>
              <a:t>‹#›</a:t>
            </a:fld>
            <a:endParaRPr lang="en-US"/>
          </a:p>
        </p:txBody>
      </p:sp>
    </p:spTree>
    <p:extLst>
      <p:ext uri="{BB962C8B-B14F-4D97-AF65-F5344CB8AC3E}">
        <p14:creationId xmlns:p14="http://schemas.microsoft.com/office/powerpoint/2010/main" val="390410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1FAED-2D33-442D-A33B-D01F6BCFE810}"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0492D8-09F8-4D7B-8930-9B139B98E0B9}" type="slidenum">
              <a:rPr lang="en-US" smtClean="0"/>
              <a:t>‹#›</a:t>
            </a:fld>
            <a:endParaRPr lang="en-US"/>
          </a:p>
        </p:txBody>
      </p:sp>
    </p:spTree>
    <p:extLst>
      <p:ext uri="{BB962C8B-B14F-4D97-AF65-F5344CB8AC3E}">
        <p14:creationId xmlns:p14="http://schemas.microsoft.com/office/powerpoint/2010/main" val="3467235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71FAED-2D33-442D-A33B-D01F6BCFE810}"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0492D8-09F8-4D7B-8930-9B139B98E0B9}" type="slidenum">
              <a:rPr lang="en-US" smtClean="0"/>
              <a:t>‹#›</a:t>
            </a:fld>
            <a:endParaRPr lang="en-US"/>
          </a:p>
        </p:txBody>
      </p:sp>
    </p:spTree>
    <p:extLst>
      <p:ext uri="{BB962C8B-B14F-4D97-AF65-F5344CB8AC3E}">
        <p14:creationId xmlns:p14="http://schemas.microsoft.com/office/powerpoint/2010/main" val="137953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1FAED-2D33-442D-A33B-D01F6BCFE810}"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0492D8-09F8-4D7B-8930-9B139B98E0B9}" type="slidenum">
              <a:rPr lang="en-US" smtClean="0"/>
              <a:t>‹#›</a:t>
            </a:fld>
            <a:endParaRPr lang="en-US"/>
          </a:p>
        </p:txBody>
      </p:sp>
    </p:spTree>
    <p:extLst>
      <p:ext uri="{BB962C8B-B14F-4D97-AF65-F5344CB8AC3E}">
        <p14:creationId xmlns:p14="http://schemas.microsoft.com/office/powerpoint/2010/main" val="391180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071FAED-2D33-442D-A33B-D01F6BCFE810}"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492D8-09F8-4D7B-8930-9B139B98E0B9}" type="slidenum">
              <a:rPr lang="en-US" smtClean="0"/>
              <a:t>‹#›</a:t>
            </a:fld>
            <a:endParaRPr lang="en-US"/>
          </a:p>
        </p:txBody>
      </p:sp>
    </p:spTree>
    <p:extLst>
      <p:ext uri="{BB962C8B-B14F-4D97-AF65-F5344CB8AC3E}">
        <p14:creationId xmlns:p14="http://schemas.microsoft.com/office/powerpoint/2010/main" val="387530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071FAED-2D33-442D-A33B-D01F6BCFE810}"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492D8-09F8-4D7B-8930-9B139B98E0B9}" type="slidenum">
              <a:rPr lang="en-US" smtClean="0"/>
              <a:t>‹#›</a:t>
            </a:fld>
            <a:endParaRPr lang="en-US"/>
          </a:p>
        </p:txBody>
      </p:sp>
    </p:spTree>
    <p:extLst>
      <p:ext uri="{BB962C8B-B14F-4D97-AF65-F5344CB8AC3E}">
        <p14:creationId xmlns:p14="http://schemas.microsoft.com/office/powerpoint/2010/main" val="259706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F071FAED-2D33-442D-A33B-D01F6BCFE810}" type="datetimeFigureOut">
              <a:rPr lang="en-US" smtClean="0"/>
              <a:t>1/1/2025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510492D8-09F8-4D7B-8930-9B139B98E0B9}" type="slidenum">
              <a:rPr lang="en-US" smtClean="0"/>
              <a:t>‹#›</a:t>
            </a:fld>
            <a:endParaRPr lang="en-US"/>
          </a:p>
        </p:txBody>
      </p:sp>
    </p:spTree>
    <p:extLst>
      <p:ext uri="{BB962C8B-B14F-4D97-AF65-F5344CB8AC3E}">
        <p14:creationId xmlns:p14="http://schemas.microsoft.com/office/powerpoint/2010/main" val="1141492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51F03F-6B1C-6A76-461D-01B224A02E8C}"/>
              </a:ext>
            </a:extLst>
          </p:cNvPr>
          <p:cNvSpPr/>
          <p:nvPr/>
        </p:nvSpPr>
        <p:spPr>
          <a:xfrm>
            <a:off x="4617720" y="12700"/>
            <a:ext cx="34655760" cy="34381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8500" b="0" i="0" u="none" strike="noStrike" kern="100" cap="none" spc="0" normalizeH="0" baseline="0" noProof="0" dirty="0">
                <a:ln>
                  <a:noFill/>
                </a:ln>
                <a:solidFill>
                  <a:srgbClr val="4472C4">
                    <a:lumMod val="50000"/>
                  </a:srgbClr>
                </a:solidFill>
                <a:effectLst/>
                <a:uLnTx/>
                <a:uFillTx/>
                <a:latin typeface="Gill Sans MT" panose="020B0502020104020203" pitchFamily="34" charset="0"/>
                <a:ea typeface="Calibri" panose="020F0502020204030204" pitchFamily="34" charset="0"/>
                <a:cs typeface="Times New Roman" panose="02020603050405020304" pitchFamily="18" charset="0"/>
              </a:rPr>
              <a:t>Surface Engineered Nanomaterials: Synthesis, Stabilization, and Applications </a:t>
            </a:r>
            <a:br>
              <a:rPr kumimoji="0" lang="en-US" sz="72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en-US" sz="56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Zunayed Mahmud Shuva</a:t>
            </a:r>
            <a:r>
              <a:rPr kumimoji="0" lang="en-US" sz="5600" b="0" i="1" u="none" strike="noStrike" kern="1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en-US" sz="56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Jeff Procida</a:t>
            </a:r>
            <a:r>
              <a:rPr kumimoji="0" lang="en-US" sz="5600" b="0" i="1" u="none" strike="noStrike" kern="1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en-US" sz="56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Unaisah Vorajee</a:t>
            </a:r>
            <a:r>
              <a:rPr kumimoji="0" lang="en-US" sz="5600" b="0" i="1" u="none" strike="noStrike" kern="1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en-US" sz="56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5600" b="0" i="1"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Rajarshi</a:t>
            </a:r>
            <a:r>
              <a:rPr kumimoji="0" lang="en-US" sz="56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Acharyya</a:t>
            </a:r>
            <a:r>
              <a:rPr kumimoji="0" lang="en-US" sz="5600" b="0" i="1" u="none" strike="noStrike" kern="1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en-US" sz="5600" b="0" i="1" u="none" strike="noStrike" kern="1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56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Marissa Alcala,</a:t>
            </a:r>
            <a:r>
              <a:rPr kumimoji="0" lang="en-US" sz="5600" b="0" i="1" u="none" strike="noStrike" kern="1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en-US" sz="56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Hedi Mattoussi</a:t>
            </a:r>
            <a:r>
              <a:rPr kumimoji="0" lang="en-US" sz="5600" b="0" i="1" u="none" strike="noStrike" kern="100" cap="none" spc="0" normalizeH="0" baseline="3000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p>
          <a:p>
            <a:pPr algn="ctr"/>
            <a:r>
              <a:rPr lang="en-US" sz="5000" i="1" kern="100" baseline="30000" dirty="0">
                <a:solidFill>
                  <a:prstClr val="black"/>
                </a:solidFill>
                <a:latin typeface="Times New Roman" panose="02020603050405020304" pitchFamily="18" charset="0"/>
                <a:cs typeface="Times New Roman" panose="02020603050405020304" pitchFamily="18" charset="0"/>
              </a:rPr>
              <a:t>1 </a:t>
            </a:r>
            <a:r>
              <a:rPr lang="en-US" sz="5000" i="1" kern="100" dirty="0">
                <a:solidFill>
                  <a:prstClr val="black"/>
                </a:solidFill>
                <a:latin typeface="Times New Roman" panose="02020603050405020304" pitchFamily="18" charset="0"/>
                <a:cs typeface="Times New Roman" panose="02020603050405020304" pitchFamily="18" charset="0"/>
              </a:rPr>
              <a:t>Department of Chemistry and Biochemistry, Florida State University, Tallahassee, FL 32306-4390, USA.</a:t>
            </a:r>
            <a:endParaRPr lang="en-US" sz="5000" dirty="0">
              <a:latin typeface="Times New Roman" panose="02020603050405020304" pitchFamily="18" charset="0"/>
              <a:cs typeface="Times New Roman" panose="02020603050405020304" pitchFamily="18" charset="0"/>
            </a:endParaRPr>
          </a:p>
        </p:txBody>
      </p:sp>
      <p:pic>
        <p:nvPicPr>
          <p:cNvPr id="6" name="Picture 4">
            <a:extLst>
              <a:ext uri="{FF2B5EF4-FFF2-40B4-BE49-F238E27FC236}">
                <a16:creationId xmlns:a16="http://schemas.microsoft.com/office/drawing/2014/main" id="{F9869241-D3D2-8507-8CE8-63D4CECBAB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765" b="28570"/>
          <a:stretch/>
        </p:blipFill>
        <p:spPr bwMode="auto">
          <a:xfrm>
            <a:off x="362654" y="1712805"/>
            <a:ext cx="3657600" cy="156050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81F2938-6508-787D-E7DA-FFBCD17BD5CD}"/>
              </a:ext>
            </a:extLst>
          </p:cNvPr>
          <p:cNvGrpSpPr/>
          <p:nvPr/>
        </p:nvGrpSpPr>
        <p:grpSpPr>
          <a:xfrm>
            <a:off x="362654" y="304534"/>
            <a:ext cx="3507522" cy="1188720"/>
            <a:chOff x="362654" y="190234"/>
            <a:chExt cx="3507522" cy="1188720"/>
          </a:xfrm>
        </p:grpSpPr>
        <p:pic>
          <p:nvPicPr>
            <p:cNvPr id="8" name="Picture 2">
              <a:extLst>
                <a:ext uri="{FF2B5EF4-FFF2-40B4-BE49-F238E27FC236}">
                  <a16:creationId xmlns:a16="http://schemas.microsoft.com/office/drawing/2014/main" id="{175F755B-078F-73B2-0D1C-97569CD5E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2"/>
            <a:stretch/>
          </p:blipFill>
          <p:spPr bwMode="auto">
            <a:xfrm>
              <a:off x="362654" y="190234"/>
              <a:ext cx="1188720" cy="1188720"/>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close up of a logo&#10;&#10;Description automatically generated">
              <a:extLst>
                <a:ext uri="{FF2B5EF4-FFF2-40B4-BE49-F238E27FC236}">
                  <a16:creationId xmlns:a16="http://schemas.microsoft.com/office/drawing/2014/main" id="{91C81F50-8885-5009-01AF-F6DD05C9DE86}"/>
                </a:ext>
              </a:extLst>
            </p:cNvPr>
            <p:cNvPicPr>
              <a:picLocks noChangeAspect="1"/>
            </p:cNvPicPr>
            <p:nvPr/>
          </p:nvPicPr>
          <p:blipFill>
            <a:blip r:embed="rId4">
              <a:extLst>
                <a:ext uri="{28A0092B-C50C-407E-A947-70E740481C1C}">
                  <a14:useLocalDpi xmlns:a14="http://schemas.microsoft.com/office/drawing/2010/main" val="0"/>
                </a:ext>
              </a:extLst>
            </a:blip>
            <a:srcRect l="8904" t="24642" r="10948" b="17115"/>
            <a:stretch/>
          </p:blipFill>
          <p:spPr>
            <a:xfrm>
              <a:off x="1674372" y="322918"/>
              <a:ext cx="2195804" cy="914400"/>
            </a:xfrm>
            <a:prstGeom prst="rect">
              <a:avLst/>
            </a:prstGeom>
          </p:spPr>
        </p:pic>
      </p:grpSp>
      <p:pic>
        <p:nvPicPr>
          <p:cNvPr id="12" name="Picture 11">
            <a:extLst>
              <a:ext uri="{FF2B5EF4-FFF2-40B4-BE49-F238E27FC236}">
                <a16:creationId xmlns:a16="http://schemas.microsoft.com/office/drawing/2014/main" id="{41C61A89-8CB7-7739-D51B-336C1CAECBD8}"/>
              </a:ext>
            </a:extLst>
          </p:cNvPr>
          <p:cNvPicPr>
            <a:picLocks noChangeAspect="1"/>
          </p:cNvPicPr>
          <p:nvPr/>
        </p:nvPicPr>
        <p:blipFill>
          <a:blip r:embed="rId5"/>
          <a:stretch>
            <a:fillRect/>
          </a:stretch>
        </p:blipFill>
        <p:spPr>
          <a:xfrm>
            <a:off x="40768568" y="131572"/>
            <a:ext cx="2759978" cy="3200400"/>
          </a:xfrm>
          <a:prstGeom prst="rect">
            <a:avLst/>
          </a:prstGeom>
        </p:spPr>
      </p:pic>
      <p:sp>
        <p:nvSpPr>
          <p:cNvPr id="18" name="Rectangle 17">
            <a:extLst>
              <a:ext uri="{FF2B5EF4-FFF2-40B4-BE49-F238E27FC236}">
                <a16:creationId xmlns:a16="http://schemas.microsoft.com/office/drawing/2014/main" id="{43776ECE-B4D5-0503-2B87-FBF28C2D0D90}"/>
              </a:ext>
            </a:extLst>
          </p:cNvPr>
          <p:cNvSpPr/>
          <p:nvPr/>
        </p:nvSpPr>
        <p:spPr>
          <a:xfrm>
            <a:off x="14859000" y="3854068"/>
            <a:ext cx="14173200" cy="731520"/>
          </a:xfrm>
          <a:prstGeom prst="rect">
            <a:avLst/>
          </a:prstGeom>
          <a:solidFill>
            <a:schemeClr val="tx2">
              <a:lumMod val="25000"/>
              <a:lumOff val="75000"/>
            </a:schemeClr>
          </a:solidFill>
          <a:ln w="12700"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rPr>
              <a:t>Applications</a:t>
            </a:r>
          </a:p>
        </p:txBody>
      </p:sp>
      <p:sp>
        <p:nvSpPr>
          <p:cNvPr id="21" name="Rectangle 20">
            <a:extLst>
              <a:ext uri="{FF2B5EF4-FFF2-40B4-BE49-F238E27FC236}">
                <a16:creationId xmlns:a16="http://schemas.microsoft.com/office/drawing/2014/main" id="{7DD03137-1FAF-BD1F-3666-B348E3223E1E}"/>
              </a:ext>
            </a:extLst>
          </p:cNvPr>
          <p:cNvSpPr/>
          <p:nvPr/>
        </p:nvSpPr>
        <p:spPr>
          <a:xfrm>
            <a:off x="0" y="3521888"/>
            <a:ext cx="43891200" cy="182880"/>
          </a:xfrm>
          <a:prstGeom prst="rect">
            <a:avLst/>
          </a:prstGeom>
          <a:solidFill>
            <a:srgbClr val="44546A">
              <a:lumMod val="60000"/>
              <a:lumOff val="40000"/>
            </a:srgbClr>
          </a:solidFill>
          <a:ln w="12700"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1DA586F6-BA7C-EFE5-4E30-5018C3AA4394}"/>
              </a:ext>
            </a:extLst>
          </p:cNvPr>
          <p:cNvGrpSpPr/>
          <p:nvPr/>
        </p:nvGrpSpPr>
        <p:grpSpPr>
          <a:xfrm>
            <a:off x="362654" y="3854068"/>
            <a:ext cx="14173200" cy="3207466"/>
            <a:chOff x="362654" y="3854068"/>
            <a:chExt cx="14173200" cy="3207466"/>
          </a:xfrm>
        </p:grpSpPr>
        <p:sp>
          <p:nvSpPr>
            <p:cNvPr id="17" name="Rectangle 16">
              <a:extLst>
                <a:ext uri="{FF2B5EF4-FFF2-40B4-BE49-F238E27FC236}">
                  <a16:creationId xmlns:a16="http://schemas.microsoft.com/office/drawing/2014/main" id="{892CDEC7-0C97-1C87-2156-ACF7586325E8}"/>
                </a:ext>
              </a:extLst>
            </p:cNvPr>
            <p:cNvSpPr/>
            <p:nvPr/>
          </p:nvSpPr>
          <p:spPr>
            <a:xfrm>
              <a:off x="362654" y="3854068"/>
              <a:ext cx="14173200" cy="731520"/>
            </a:xfrm>
            <a:prstGeom prst="rect">
              <a:avLst/>
            </a:prstGeom>
            <a:solidFill>
              <a:schemeClr val="tx2">
                <a:lumMod val="25000"/>
                <a:lumOff val="75000"/>
              </a:schemeClr>
            </a:solidFill>
            <a:ln w="12700"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a:solidFill>
                    <a:prstClr val="black"/>
                  </a:solidFill>
                  <a:latin typeface="Arial Black" panose="020B0A04020102020204" pitchFamily="34" charset="0"/>
                  <a:ea typeface="Calibri" panose="020F0502020204030204" pitchFamily="34" charset="0"/>
                  <a:cs typeface="Arial" panose="020B0604020202020204" pitchFamily="34" charset="0"/>
                </a:rPr>
                <a:t>Design</a:t>
              </a:r>
              <a:endParaRPr kumimoji="0" lang="en-US" sz="4400" b="0" i="0" u="none" strike="noStrike" kern="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6A93B42B-1D5F-5C5E-84B2-5A1BF14A0081}"/>
                </a:ext>
              </a:extLst>
            </p:cNvPr>
            <p:cNvSpPr/>
            <p:nvPr/>
          </p:nvSpPr>
          <p:spPr>
            <a:xfrm>
              <a:off x="362654" y="4633869"/>
              <a:ext cx="14173200" cy="2427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kern="100" dirty="0">
                  <a:solidFill>
                    <a:schemeClr val="tx1"/>
                  </a:solidFill>
                  <a:latin typeface="Aptos Narrow" panose="020B0004020202020204" pitchFamily="34" charset="0"/>
                  <a:ea typeface="Aptos" panose="020B0004020202020204" pitchFamily="34" charset="0"/>
                  <a:cs typeface="Times New Roman" panose="02020603050405020304" pitchFamily="18" charset="0"/>
                </a:rPr>
                <a:t>Application-specific nanomaterials with longer lifetime can be developed with the aid of </a:t>
              </a:r>
              <a:r>
                <a:rPr lang="en-US" sz="3200" kern="100" dirty="0">
                  <a:solidFill>
                    <a:schemeClr val="tx1"/>
                  </a:solidFill>
                  <a:effectLst/>
                  <a:latin typeface="Aptos Narrow" panose="020B0004020202020204" pitchFamily="34" charset="0"/>
                  <a:ea typeface="Aptos" panose="020B0004020202020204" pitchFamily="34" charset="0"/>
                  <a:cs typeface="Times New Roman" panose="02020603050405020304" pitchFamily="18" charset="0"/>
                </a:rPr>
                <a:t>interdisciplinary sciences</a:t>
              </a:r>
              <a:r>
                <a:rPr lang="en-US" sz="3200" kern="100" dirty="0">
                  <a:solidFill>
                    <a:schemeClr val="tx1"/>
                  </a:solidFill>
                  <a:latin typeface="Aptos Narrow" panose="020B0004020202020204" pitchFamily="34" charset="0"/>
                  <a:ea typeface="Aptos" panose="020B0004020202020204" pitchFamily="34" charset="0"/>
                  <a:cs typeface="Times New Roman" panose="02020603050405020304" pitchFamily="18" charset="0"/>
                </a:rPr>
                <a:t>. For that, </a:t>
              </a:r>
              <a:r>
                <a:rPr lang="en-US" sz="3200" kern="100" dirty="0">
                  <a:solidFill>
                    <a:schemeClr val="tx1"/>
                  </a:solidFill>
                  <a:effectLst/>
                  <a:latin typeface="Aptos Narrow" panose="020B0004020202020204" pitchFamily="34" charset="0"/>
                  <a:ea typeface="Aptos" panose="020B0004020202020204" pitchFamily="34" charset="0"/>
                  <a:cs typeface="Times New Roman" panose="02020603050405020304" pitchFamily="18" charset="0"/>
                </a:rPr>
                <a:t>exploring different synthetic methods and conditions is necessary. Moreover, designing the  surface ligands with required functionalities is considered the key for stabilization and solubility as well as target binding and different applications</a:t>
              </a:r>
              <a:r>
                <a:rPr lang="en-US" sz="3200" kern="100" dirty="0">
                  <a:solidFill>
                    <a:schemeClr val="tx1"/>
                  </a:solidFill>
                  <a:latin typeface="Aptos Narrow" panose="020B0004020202020204" pitchFamily="34" charset="0"/>
                  <a:ea typeface="Aptos" panose="020B0004020202020204" pitchFamily="34" charset="0"/>
                  <a:cs typeface="Times New Roman" panose="02020603050405020304" pitchFamily="18" charset="0"/>
                </a:rPr>
                <a:t>.</a:t>
              </a:r>
              <a:endParaRPr lang="en-US" sz="3200" kern="100" dirty="0">
                <a:solidFill>
                  <a:schemeClr val="tx1"/>
                </a:solidFill>
                <a:effectLst/>
                <a:latin typeface="Aptos Narrow" panose="020B0004020202020204" pitchFamily="34" charset="0"/>
                <a:ea typeface="Aptos" panose="020B0004020202020204" pitchFamily="34" charset="0"/>
                <a:cs typeface="Times New Roman" panose="02020603050405020304" pitchFamily="18" charset="0"/>
              </a:endParaRPr>
            </a:p>
          </p:txBody>
        </p:sp>
      </p:grpSp>
      <p:pic>
        <p:nvPicPr>
          <p:cNvPr id="54" name="Picture 53">
            <a:extLst>
              <a:ext uri="{FF2B5EF4-FFF2-40B4-BE49-F238E27FC236}">
                <a16:creationId xmlns:a16="http://schemas.microsoft.com/office/drawing/2014/main" id="{0A59D4C2-311C-E8C4-A1C4-10753AA99CE9}"/>
              </a:ext>
            </a:extLst>
          </p:cNvPr>
          <p:cNvPicPr>
            <a:picLocks noChangeAspect="1"/>
          </p:cNvPicPr>
          <p:nvPr/>
        </p:nvPicPr>
        <p:blipFill>
          <a:blip r:embed="rId6"/>
          <a:srcRect l="1743"/>
          <a:stretch/>
        </p:blipFill>
        <p:spPr>
          <a:xfrm>
            <a:off x="362654" y="7240123"/>
            <a:ext cx="14173200" cy="5404118"/>
          </a:xfrm>
          <a:prstGeom prst="rect">
            <a:avLst/>
          </a:prstGeom>
        </p:spPr>
      </p:pic>
      <p:grpSp>
        <p:nvGrpSpPr>
          <p:cNvPr id="85" name="Group 84">
            <a:extLst>
              <a:ext uri="{FF2B5EF4-FFF2-40B4-BE49-F238E27FC236}">
                <a16:creationId xmlns:a16="http://schemas.microsoft.com/office/drawing/2014/main" id="{AE0D1A70-25E5-CE4A-6348-D8E5018C224E}"/>
              </a:ext>
            </a:extLst>
          </p:cNvPr>
          <p:cNvGrpSpPr/>
          <p:nvPr/>
        </p:nvGrpSpPr>
        <p:grpSpPr>
          <a:xfrm>
            <a:off x="362654" y="24708982"/>
            <a:ext cx="14173200" cy="7400497"/>
            <a:chOff x="362654" y="13023468"/>
            <a:chExt cx="14173200" cy="7400497"/>
          </a:xfrm>
        </p:grpSpPr>
        <p:pic>
          <p:nvPicPr>
            <p:cNvPr id="56" name="Picture 55">
              <a:extLst>
                <a:ext uri="{FF2B5EF4-FFF2-40B4-BE49-F238E27FC236}">
                  <a16:creationId xmlns:a16="http://schemas.microsoft.com/office/drawing/2014/main" id="{BECFBFA9-0AC9-86D0-D4B0-C3ECA0E5E93F}"/>
                </a:ext>
              </a:extLst>
            </p:cNvPr>
            <p:cNvPicPr>
              <a:picLocks noChangeAspect="1"/>
            </p:cNvPicPr>
            <p:nvPr/>
          </p:nvPicPr>
          <p:blipFill>
            <a:blip r:embed="rId7"/>
            <a:stretch>
              <a:fillRect/>
            </a:stretch>
          </p:blipFill>
          <p:spPr>
            <a:xfrm>
              <a:off x="362654" y="16622640"/>
              <a:ext cx="14173200" cy="3801325"/>
            </a:xfrm>
            <a:prstGeom prst="rect">
              <a:avLst/>
            </a:prstGeom>
          </p:spPr>
        </p:pic>
        <p:grpSp>
          <p:nvGrpSpPr>
            <p:cNvPr id="58" name="Group 57">
              <a:extLst>
                <a:ext uri="{FF2B5EF4-FFF2-40B4-BE49-F238E27FC236}">
                  <a16:creationId xmlns:a16="http://schemas.microsoft.com/office/drawing/2014/main" id="{E4FD05BB-C4B1-2DB6-A488-910801452E83}"/>
                </a:ext>
              </a:extLst>
            </p:cNvPr>
            <p:cNvGrpSpPr/>
            <p:nvPr/>
          </p:nvGrpSpPr>
          <p:grpSpPr>
            <a:xfrm>
              <a:off x="362654" y="13023468"/>
              <a:ext cx="14173200" cy="3207203"/>
              <a:chOff x="362654" y="12807568"/>
              <a:chExt cx="14173200" cy="3207203"/>
            </a:xfrm>
          </p:grpSpPr>
          <p:sp>
            <p:nvSpPr>
              <p:cNvPr id="46" name="Rectangle 45">
                <a:extLst>
                  <a:ext uri="{FF2B5EF4-FFF2-40B4-BE49-F238E27FC236}">
                    <a16:creationId xmlns:a16="http://schemas.microsoft.com/office/drawing/2014/main" id="{0F2B7D8B-F5E1-AF70-EDF2-9F57BCEA29E7}"/>
                  </a:ext>
                </a:extLst>
              </p:cNvPr>
              <p:cNvSpPr/>
              <p:nvPr/>
            </p:nvSpPr>
            <p:spPr>
              <a:xfrm>
                <a:off x="362654" y="12807568"/>
                <a:ext cx="14173200" cy="731520"/>
              </a:xfrm>
              <a:prstGeom prst="rect">
                <a:avLst/>
              </a:prstGeom>
              <a:solidFill>
                <a:schemeClr val="tx2">
                  <a:lumMod val="25000"/>
                  <a:lumOff val="75000"/>
                </a:schemeClr>
              </a:solidFill>
              <a:ln w="12700"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a:solidFill>
                      <a:prstClr val="black"/>
                    </a:solidFill>
                    <a:latin typeface="Arial Black" panose="020B0A04020102020204" pitchFamily="34" charset="0"/>
                    <a:ea typeface="Calibri" panose="020F0502020204030204" pitchFamily="34" charset="0"/>
                    <a:cs typeface="Arial" panose="020B0604020202020204" pitchFamily="34" charset="0"/>
                  </a:rPr>
                  <a:t>Synthesis</a:t>
                </a:r>
                <a:endParaRPr kumimoji="0" lang="en-US" sz="4400" b="0" i="0" u="none" strike="noStrike" kern="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0BAAD566-F7EC-BBA0-8D40-A6E53468E469}"/>
                  </a:ext>
                </a:extLst>
              </p:cNvPr>
              <p:cNvSpPr/>
              <p:nvPr/>
            </p:nvSpPr>
            <p:spPr>
              <a:xfrm>
                <a:off x="362654" y="13587106"/>
                <a:ext cx="14173200" cy="2427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kern="100" dirty="0">
                    <a:solidFill>
                      <a:schemeClr val="tx1"/>
                    </a:solidFill>
                    <a:latin typeface="Aptos Narrow" panose="020B0004020202020204" pitchFamily="34" charset="0"/>
                    <a:ea typeface="Aptos" panose="020B0004020202020204" pitchFamily="34" charset="0"/>
                    <a:cs typeface="Times New Roman" panose="02020603050405020304" pitchFamily="18" charset="0"/>
                  </a:rPr>
                  <a:t>The top-down core digestion method involves the application-specific engineered ligands kicking out the native ligands, followed by reaction parameters (i.e. time, temperature and ligand concentration) dependent surface etching via </a:t>
                </a:r>
                <a:r>
                  <a:rPr lang="en-US" sz="3200" kern="100" dirty="0">
                    <a:solidFill>
                      <a:schemeClr val="tx1"/>
                    </a:solidFill>
                    <a:effectLst/>
                    <a:latin typeface="Aptos Narrow" panose="020B0004020202020204" pitchFamily="34" charset="0"/>
                    <a:ea typeface="Aptos" panose="020B0004020202020204" pitchFamily="34" charset="0"/>
                    <a:cs typeface="Times New Roman" panose="02020603050405020304" pitchFamily="18" charset="0"/>
                  </a:rPr>
                  <a:t>kinetic dislodging of surface atoms and formation of Metal-ligand complex progressively.</a:t>
                </a:r>
              </a:p>
            </p:txBody>
          </p:sp>
        </p:grpSp>
      </p:grpSp>
      <p:sp>
        <p:nvSpPr>
          <p:cNvPr id="72" name="Rectangle 71">
            <a:extLst>
              <a:ext uri="{FF2B5EF4-FFF2-40B4-BE49-F238E27FC236}">
                <a16:creationId xmlns:a16="http://schemas.microsoft.com/office/drawing/2014/main" id="{FBE710AD-187E-A597-C843-12BFF8AB7A66}"/>
              </a:ext>
            </a:extLst>
          </p:cNvPr>
          <p:cNvSpPr/>
          <p:nvPr/>
        </p:nvSpPr>
        <p:spPr>
          <a:xfrm>
            <a:off x="362654" y="32352343"/>
            <a:ext cx="14173200" cy="455313"/>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4472C4">
                    <a:lumMod val="50000"/>
                  </a:srgbClr>
                </a:solidFill>
                <a:effectLst/>
                <a:uLnTx/>
                <a:uFillTx/>
                <a:latin typeface="Gill Sans MT" panose="020B0502020104020203" pitchFamily="34" charset="0"/>
              </a:rPr>
              <a:t>https://x.com/MattoussiGroup</a:t>
            </a:r>
          </a:p>
        </p:txBody>
      </p:sp>
      <p:sp>
        <p:nvSpPr>
          <p:cNvPr id="74" name="Rectangle 73">
            <a:extLst>
              <a:ext uri="{FF2B5EF4-FFF2-40B4-BE49-F238E27FC236}">
                <a16:creationId xmlns:a16="http://schemas.microsoft.com/office/drawing/2014/main" id="{FB47D503-0784-55D0-8D9C-7B63B5535F29}"/>
              </a:ext>
            </a:extLst>
          </p:cNvPr>
          <p:cNvSpPr/>
          <p:nvPr/>
        </p:nvSpPr>
        <p:spPr>
          <a:xfrm>
            <a:off x="14859000" y="32352343"/>
            <a:ext cx="14173200" cy="435073"/>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4472C4">
                    <a:lumMod val="50000"/>
                  </a:srgbClr>
                </a:solidFill>
                <a:effectLst/>
                <a:uLnTx/>
                <a:uFillTx/>
                <a:latin typeface="Gill Sans MT" panose="020B0502020104020203" pitchFamily="34" charset="0"/>
              </a:rPr>
              <a:t>The </a:t>
            </a:r>
            <a:r>
              <a:rPr kumimoji="0" lang="en-US" sz="3000" b="0" i="0" u="none" strike="noStrike" kern="0" cap="none" spc="0" normalizeH="0" baseline="0" noProof="0" dirty="0" err="1">
                <a:ln>
                  <a:noFill/>
                </a:ln>
                <a:solidFill>
                  <a:srgbClr val="4472C4">
                    <a:lumMod val="50000"/>
                  </a:srgbClr>
                </a:solidFill>
                <a:effectLst/>
                <a:uLnTx/>
                <a:uFillTx/>
                <a:latin typeface="Gill Sans MT" panose="020B0502020104020203" pitchFamily="34" charset="0"/>
              </a:rPr>
              <a:t>Mattoussi</a:t>
            </a:r>
            <a:r>
              <a:rPr kumimoji="0" lang="en-US" sz="3000" b="0" i="0" u="none" strike="noStrike" kern="0" cap="none" spc="0" normalizeH="0" baseline="0" noProof="0" dirty="0">
                <a:ln>
                  <a:noFill/>
                </a:ln>
                <a:solidFill>
                  <a:srgbClr val="4472C4">
                    <a:lumMod val="50000"/>
                  </a:srgbClr>
                </a:solidFill>
                <a:effectLst/>
                <a:uLnTx/>
                <a:uFillTx/>
                <a:latin typeface="Gill Sans MT" panose="020B0502020104020203" pitchFamily="34" charset="0"/>
              </a:rPr>
              <a:t> Lab</a:t>
            </a:r>
          </a:p>
        </p:txBody>
      </p:sp>
      <p:sp>
        <p:nvSpPr>
          <p:cNvPr id="76" name="Rectangle 75">
            <a:extLst>
              <a:ext uri="{FF2B5EF4-FFF2-40B4-BE49-F238E27FC236}">
                <a16:creationId xmlns:a16="http://schemas.microsoft.com/office/drawing/2014/main" id="{8A8F787D-4136-42F8-E541-9E7141531D20}"/>
              </a:ext>
            </a:extLst>
          </p:cNvPr>
          <p:cNvSpPr/>
          <p:nvPr/>
        </p:nvSpPr>
        <p:spPr>
          <a:xfrm>
            <a:off x="29355346" y="32351755"/>
            <a:ext cx="14173200" cy="435073"/>
          </a:xfrm>
          <a:prstGeom prst="rect">
            <a:avLst/>
          </a:prstGeom>
          <a:solidFill>
            <a:srgbClr val="4472C4">
              <a:lumMod val="20000"/>
              <a:lumOff val="80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4472C4">
                    <a:lumMod val="50000"/>
                  </a:srgbClr>
                </a:solidFill>
                <a:effectLst/>
                <a:uLnTx/>
                <a:uFillTx/>
                <a:latin typeface="Gill Sans MT" panose="020B0502020104020203" pitchFamily="34" charset="0"/>
              </a:rPr>
              <a:t>https://www.chem.fsu.edu/~mattoussi/</a:t>
            </a:r>
          </a:p>
        </p:txBody>
      </p:sp>
      <p:grpSp>
        <p:nvGrpSpPr>
          <p:cNvPr id="84" name="Group 83">
            <a:extLst>
              <a:ext uri="{FF2B5EF4-FFF2-40B4-BE49-F238E27FC236}">
                <a16:creationId xmlns:a16="http://schemas.microsoft.com/office/drawing/2014/main" id="{09801D23-F7D8-1BD5-B42F-69055C098953}"/>
              </a:ext>
            </a:extLst>
          </p:cNvPr>
          <p:cNvGrpSpPr/>
          <p:nvPr/>
        </p:nvGrpSpPr>
        <p:grpSpPr>
          <a:xfrm>
            <a:off x="362654" y="13296357"/>
            <a:ext cx="14173200" cy="11105562"/>
            <a:chOff x="362654" y="21380068"/>
            <a:chExt cx="14173200" cy="11105562"/>
          </a:xfrm>
        </p:grpSpPr>
        <p:grpSp>
          <p:nvGrpSpPr>
            <p:cNvPr id="83" name="Group 82">
              <a:extLst>
                <a:ext uri="{FF2B5EF4-FFF2-40B4-BE49-F238E27FC236}">
                  <a16:creationId xmlns:a16="http://schemas.microsoft.com/office/drawing/2014/main" id="{392F65AA-1DC2-B7EB-6EC1-8AC370656300}"/>
                </a:ext>
              </a:extLst>
            </p:cNvPr>
            <p:cNvGrpSpPr/>
            <p:nvPr/>
          </p:nvGrpSpPr>
          <p:grpSpPr>
            <a:xfrm>
              <a:off x="362654" y="21380068"/>
              <a:ext cx="14173200" cy="3408376"/>
              <a:chOff x="362654" y="21380068"/>
              <a:chExt cx="14173200" cy="3408376"/>
            </a:xfrm>
          </p:grpSpPr>
          <p:sp>
            <p:nvSpPr>
              <p:cNvPr id="60" name="Rectangle 59">
                <a:extLst>
                  <a:ext uri="{FF2B5EF4-FFF2-40B4-BE49-F238E27FC236}">
                    <a16:creationId xmlns:a16="http://schemas.microsoft.com/office/drawing/2014/main" id="{834B90D1-399E-89A8-9568-ECFE53B2A646}"/>
                  </a:ext>
                </a:extLst>
              </p:cNvPr>
              <p:cNvSpPr/>
              <p:nvPr/>
            </p:nvSpPr>
            <p:spPr>
              <a:xfrm>
                <a:off x="362654" y="21380068"/>
                <a:ext cx="14173200" cy="731520"/>
              </a:xfrm>
              <a:prstGeom prst="rect">
                <a:avLst/>
              </a:prstGeom>
              <a:solidFill>
                <a:schemeClr val="tx2">
                  <a:lumMod val="25000"/>
                  <a:lumOff val="75000"/>
                </a:schemeClr>
              </a:solidFill>
              <a:ln w="12700"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a:solidFill>
                      <a:prstClr val="black"/>
                    </a:solidFill>
                    <a:latin typeface="Arial Black" panose="020B0A04020102020204" pitchFamily="34" charset="0"/>
                    <a:ea typeface="Calibri" panose="020F0502020204030204" pitchFamily="34" charset="0"/>
                    <a:cs typeface="Arial" panose="020B0604020202020204" pitchFamily="34" charset="0"/>
                  </a:rPr>
                  <a:t>Relation to Green Chemistry</a:t>
                </a:r>
                <a:endParaRPr kumimoji="0" lang="en-US" sz="4400" b="0" i="0" u="none" strike="noStrike" kern="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46B1E6CF-8420-1100-D8C0-3472962351C4}"/>
                  </a:ext>
                </a:extLst>
              </p:cNvPr>
              <p:cNvSpPr/>
              <p:nvPr/>
            </p:nvSpPr>
            <p:spPr>
              <a:xfrm>
                <a:off x="362654" y="22159606"/>
                <a:ext cx="14173200" cy="2628838"/>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kern="100" dirty="0">
                    <a:solidFill>
                      <a:schemeClr val="tx1"/>
                    </a:solidFill>
                    <a:latin typeface="Aptos Narrow" panose="020B0004020202020204" pitchFamily="34" charset="0"/>
                    <a:ea typeface="Aptos" panose="020B0004020202020204" pitchFamily="34" charset="0"/>
                    <a:cs typeface="Times New Roman" panose="02020603050405020304" pitchFamily="18" charset="0"/>
                  </a:rPr>
                  <a:t>The reaction to yield size- and shape-specific metal nanoparticles (NPs) bound with modified surface ligands requires a source of metal precursor (metal-native ligand complex), which can be prepared by greener techniques efficiently. Pastes of leaf, peel and other plant extracts can be good source of native ligands to synthesize the metal precursor.</a:t>
                </a:r>
                <a:endParaRPr lang="en-US" sz="3200" kern="100" dirty="0">
                  <a:solidFill>
                    <a:schemeClr val="tx1"/>
                  </a:solidFill>
                  <a:effectLst/>
                  <a:latin typeface="Aptos Narrow" panose="020B0004020202020204" pitchFamily="34" charset="0"/>
                  <a:ea typeface="Aptos" panose="020B0004020202020204" pitchFamily="34" charset="0"/>
                  <a:cs typeface="Times New Roman" panose="02020603050405020304" pitchFamily="18" charset="0"/>
                </a:endParaRPr>
              </a:p>
            </p:txBody>
          </p:sp>
        </p:grpSp>
        <p:grpSp>
          <p:nvGrpSpPr>
            <p:cNvPr id="82" name="Group 81">
              <a:extLst>
                <a:ext uri="{FF2B5EF4-FFF2-40B4-BE49-F238E27FC236}">
                  <a16:creationId xmlns:a16="http://schemas.microsoft.com/office/drawing/2014/main" id="{E47B979E-61F0-0783-17E5-07BDE236FCF0}"/>
                </a:ext>
              </a:extLst>
            </p:cNvPr>
            <p:cNvGrpSpPr/>
            <p:nvPr/>
          </p:nvGrpSpPr>
          <p:grpSpPr>
            <a:xfrm>
              <a:off x="362654" y="25021662"/>
              <a:ext cx="14173200" cy="7463968"/>
              <a:chOff x="362654" y="25021662"/>
              <a:chExt cx="14173200" cy="7463968"/>
            </a:xfrm>
          </p:grpSpPr>
          <p:pic>
            <p:nvPicPr>
              <p:cNvPr id="68" name="Picture 67">
                <a:extLst>
                  <a:ext uri="{FF2B5EF4-FFF2-40B4-BE49-F238E27FC236}">
                    <a16:creationId xmlns:a16="http://schemas.microsoft.com/office/drawing/2014/main" id="{DE857985-DB3C-2110-AFAF-608297FDF2D4}"/>
                  </a:ext>
                </a:extLst>
              </p:cNvPr>
              <p:cNvPicPr>
                <a:picLocks noChangeAspect="1"/>
              </p:cNvPicPr>
              <p:nvPr/>
            </p:nvPicPr>
            <p:blipFill>
              <a:blip r:embed="rId8"/>
              <a:stretch>
                <a:fillRect/>
              </a:stretch>
            </p:blipFill>
            <p:spPr>
              <a:xfrm>
                <a:off x="4203134" y="25021662"/>
                <a:ext cx="10332720" cy="2887204"/>
              </a:xfrm>
              <a:prstGeom prst="rect">
                <a:avLst/>
              </a:prstGeom>
            </p:spPr>
          </p:pic>
          <p:pic>
            <p:nvPicPr>
              <p:cNvPr id="70" name="Picture 69">
                <a:extLst>
                  <a:ext uri="{FF2B5EF4-FFF2-40B4-BE49-F238E27FC236}">
                    <a16:creationId xmlns:a16="http://schemas.microsoft.com/office/drawing/2014/main" id="{27FE7C74-6F3F-7E9D-4048-A30D1E2DD83B}"/>
                  </a:ext>
                </a:extLst>
              </p:cNvPr>
              <p:cNvPicPr>
                <a:picLocks noChangeAspect="1"/>
              </p:cNvPicPr>
              <p:nvPr/>
            </p:nvPicPr>
            <p:blipFill>
              <a:blip r:embed="rId9"/>
              <a:stretch>
                <a:fillRect/>
              </a:stretch>
            </p:blipFill>
            <p:spPr>
              <a:xfrm>
                <a:off x="3563054" y="28158058"/>
                <a:ext cx="10972800" cy="4327572"/>
              </a:xfrm>
              <a:prstGeom prst="rect">
                <a:avLst/>
              </a:prstGeom>
            </p:spPr>
          </p:pic>
          <p:sp>
            <p:nvSpPr>
              <p:cNvPr id="80" name="Rectangle: Rounded Corners 79">
                <a:extLst>
                  <a:ext uri="{FF2B5EF4-FFF2-40B4-BE49-F238E27FC236}">
                    <a16:creationId xmlns:a16="http://schemas.microsoft.com/office/drawing/2014/main" id="{3328CC77-CB11-5BAA-9582-547CFC0969F2}"/>
                  </a:ext>
                </a:extLst>
              </p:cNvPr>
              <p:cNvSpPr/>
              <p:nvPr/>
            </p:nvSpPr>
            <p:spPr>
              <a:xfrm>
                <a:off x="362654" y="25263913"/>
                <a:ext cx="3334454" cy="1629387"/>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3">
                        <a:lumMod val="50000"/>
                      </a:schemeClr>
                    </a:solidFill>
                    <a:latin typeface="Gill Sans MT" panose="020B0502020104020203" pitchFamily="34" charset="0"/>
                  </a:rPr>
                  <a:t>Part 1: Preparing Native Coating Agents.</a:t>
                </a:r>
              </a:p>
            </p:txBody>
          </p:sp>
          <p:sp>
            <p:nvSpPr>
              <p:cNvPr id="81" name="Rectangle: Rounded Corners 80">
                <a:extLst>
                  <a:ext uri="{FF2B5EF4-FFF2-40B4-BE49-F238E27FC236}">
                    <a16:creationId xmlns:a16="http://schemas.microsoft.com/office/drawing/2014/main" id="{F1A97D29-BCA3-8AF8-1D8C-8AAB43024385}"/>
                  </a:ext>
                </a:extLst>
              </p:cNvPr>
              <p:cNvSpPr/>
              <p:nvPr/>
            </p:nvSpPr>
            <p:spPr>
              <a:xfrm>
                <a:off x="362654" y="28900728"/>
                <a:ext cx="3334454" cy="1629387"/>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3">
                        <a:lumMod val="50000"/>
                      </a:schemeClr>
                    </a:solidFill>
                    <a:latin typeface="Gill Sans MT" panose="020B0502020104020203" pitchFamily="34" charset="0"/>
                  </a:rPr>
                  <a:t>Part 2: Formation of the Precursor</a:t>
                </a:r>
              </a:p>
            </p:txBody>
          </p:sp>
        </p:grpSp>
      </p:grpSp>
      <p:sp>
        <p:nvSpPr>
          <p:cNvPr id="86" name="Rectangle 85">
            <a:extLst>
              <a:ext uri="{FF2B5EF4-FFF2-40B4-BE49-F238E27FC236}">
                <a16:creationId xmlns:a16="http://schemas.microsoft.com/office/drawing/2014/main" id="{339734FC-24AC-3F3D-2D4B-6CCD5CC1EDAC}"/>
              </a:ext>
            </a:extLst>
          </p:cNvPr>
          <p:cNvSpPr/>
          <p:nvPr/>
        </p:nvSpPr>
        <p:spPr>
          <a:xfrm>
            <a:off x="29355346" y="23243771"/>
            <a:ext cx="14173200" cy="731520"/>
          </a:xfrm>
          <a:prstGeom prst="rect">
            <a:avLst/>
          </a:prstGeom>
          <a:solidFill>
            <a:schemeClr val="tx2">
              <a:lumMod val="25000"/>
              <a:lumOff val="75000"/>
            </a:schemeClr>
          </a:solidFill>
          <a:ln w="12700"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References</a:t>
            </a:r>
          </a:p>
        </p:txBody>
      </p:sp>
      <p:sp>
        <p:nvSpPr>
          <p:cNvPr id="87" name="Rectangle 86">
            <a:extLst>
              <a:ext uri="{FF2B5EF4-FFF2-40B4-BE49-F238E27FC236}">
                <a16:creationId xmlns:a16="http://schemas.microsoft.com/office/drawing/2014/main" id="{24106B39-A4A3-C455-0877-E0BFE3F8E8A3}"/>
              </a:ext>
            </a:extLst>
          </p:cNvPr>
          <p:cNvSpPr/>
          <p:nvPr/>
        </p:nvSpPr>
        <p:spPr>
          <a:xfrm>
            <a:off x="29355346" y="24023572"/>
            <a:ext cx="14173200" cy="8085908"/>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(1)	</a:t>
            </a:r>
            <a:r>
              <a:rPr lang="en-US" sz="2500" b="1"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Susumu et. al. </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“Enhancing the Stability and Biological Functionalities of Quantum Dots via Compact Multifunctional Ligands.” </a:t>
            </a:r>
            <a:r>
              <a:rPr lang="en-US" sz="2500"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J. Am. Chem. Soc. 2007, 129 (45), 13987–13996. </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https://doi.org/10.1021/ja0749744.</a:t>
            </a:r>
          </a:p>
          <a:p>
            <a:pPr marL="0" marR="0" algn="just">
              <a:spcAft>
                <a:spcPts val="800"/>
              </a:spcAft>
            </a:pP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(2)	 </a:t>
            </a:r>
            <a:r>
              <a:rPr lang="en-US" sz="2500" b="1" i="1" kern="100" dirty="0" err="1">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Akanda</a:t>
            </a:r>
            <a:r>
              <a:rPr lang="en-US" sz="2500" b="1"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et. al.</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“Parameters Optimization of Fe3O4 NPs Synthesis by Tamarindus Indica Leaf Extract Possessing Both Peroxidase as Well as Excellent Dye Removal Activity.” </a:t>
            </a:r>
            <a:r>
              <a:rPr lang="en-US" sz="2500" i="1" kern="100" dirty="0" err="1">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Heliyon</a:t>
            </a:r>
            <a:r>
              <a:rPr lang="en-US" sz="2500"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2023, 9 (6), e16699</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https://doi.org/10.1016/j.heliyon.2023.e16699. </a:t>
            </a:r>
          </a:p>
          <a:p>
            <a:pPr marL="0" marR="0" algn="just">
              <a:spcAft>
                <a:spcPts val="800"/>
              </a:spcAft>
            </a:pP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(3)	</a:t>
            </a:r>
            <a:r>
              <a:rPr lang="en-US" sz="2500" b="1" i="1" kern="100" dirty="0" err="1">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Nosratabad</a:t>
            </a:r>
            <a:r>
              <a:rPr lang="en-US" sz="2500" b="1"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et. al.</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Molar Excess of Coordinating N-Heterocyclic Carbene Ligands Triggers Kinetic Digestion of Gold Nanocrystals</a:t>
            </a:r>
            <a:r>
              <a:rPr lang="en-US" sz="2500"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Dalton Trans. 2024, 53 (2), 467–483</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https://doi.org/10.1039/D3DT02961A.</a:t>
            </a:r>
          </a:p>
          <a:p>
            <a:pPr marL="0" marR="0" algn="just">
              <a:spcAft>
                <a:spcPts val="800"/>
              </a:spcAft>
            </a:pP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(4)	</a:t>
            </a:r>
            <a:r>
              <a:rPr lang="en-US" sz="2500" b="1"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Du et. al.</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“A Multifunctional Contrast Agent for19 F-Based Magnetic Resonance Imaging.” </a:t>
            </a:r>
            <a:r>
              <a:rPr lang="en-US" sz="2500" i="1" kern="100" dirty="0" err="1">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Bioconjug</a:t>
            </a:r>
            <a:r>
              <a:rPr lang="en-US" sz="2500"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Chem. 2022, 33 (5), 881–891</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https://doi.org/10.1021/acs.bioconjchem.2c00116.</a:t>
            </a:r>
          </a:p>
          <a:p>
            <a:pPr marL="0" marR="0" algn="just">
              <a:spcAft>
                <a:spcPts val="800"/>
              </a:spcAft>
            </a:pP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(5)	</a:t>
            </a:r>
            <a:r>
              <a:rPr lang="en-US" sz="2500" b="1"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Clapp et. al.</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“Fluorescence Resonance Energy Transfer Between Quantum Dot Donors and Dye-Labeled Protein Acceptors.” </a:t>
            </a:r>
            <a:r>
              <a:rPr lang="en-US" sz="2500"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J. Am. Chem. Soc. 2004, 126 (1), 301–310</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https://doi.org/10.1021/ja037088b.</a:t>
            </a:r>
          </a:p>
          <a:p>
            <a:pPr marL="0" marR="0" algn="just">
              <a:spcAft>
                <a:spcPts val="800"/>
              </a:spcAft>
            </a:pP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(6)	</a:t>
            </a:r>
            <a:r>
              <a:rPr lang="en-US" sz="2500" b="1" i="1" kern="100" dirty="0" err="1">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Vorajee</a:t>
            </a:r>
            <a:r>
              <a:rPr lang="en-US" sz="2500" b="1"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et. al.</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“Engineering Highly Fluorescent and Colloidally Stable CsPbBr3 Nanocrystals of Different Shapes Using Imidazolium-Based </a:t>
            </a:r>
            <a:r>
              <a:rPr lang="en-US" sz="2500" kern="100" dirty="0" err="1">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Polysalt</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Ligands.” </a:t>
            </a:r>
            <a:r>
              <a:rPr lang="en-US" sz="2500"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MRS Adv. 2023, 8 (7), 323–329</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https://doi.org/10.1557/s43580-023-00556-8.</a:t>
            </a:r>
          </a:p>
          <a:p>
            <a:pPr marL="0" marR="0" algn="just">
              <a:spcAft>
                <a:spcPts val="800"/>
              </a:spcAft>
            </a:pP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(7)	</a:t>
            </a:r>
            <a:r>
              <a:rPr lang="en-US" sz="2500" b="1"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Pons et. al.</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“Solution-Phase Single Quantum Dot Fluorescence Resonance Energy Transfer.” </a:t>
            </a:r>
            <a:r>
              <a:rPr lang="en-US" sz="2500"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J. Am. Chem. Soc. 2006</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a:t>
            </a:r>
            <a:r>
              <a:rPr lang="en-US" sz="2500"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128 (47), 15324–15331</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https://doi.org/10.1021/ja0657253.</a:t>
            </a:r>
          </a:p>
          <a:p>
            <a:pPr marL="0" marR="0" algn="just">
              <a:spcAft>
                <a:spcPts val="800"/>
              </a:spcAft>
            </a:pP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(8)	</a:t>
            </a:r>
            <a:r>
              <a:rPr lang="en-US" sz="2500" b="1"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Wang et. al.</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“A Multifunctional Polymer Combining the Imidazole and Zwitterion Motifs as a Biocompatible Compact Coating for Quantum Dots.” </a:t>
            </a:r>
            <a:r>
              <a:rPr lang="en-US" sz="2500" i="1"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J. Am. Chem. Soc. 2015, 137 (44), 14158–14172</a:t>
            </a:r>
            <a:r>
              <a:rPr lang="en-US" sz="2500" kern="100" dirty="0">
                <a:solidFill>
                  <a:schemeClr val="accent3">
                    <a:lumMod val="50000"/>
                  </a:schemeClr>
                </a:solidFill>
                <a:effectLst/>
                <a:latin typeface="Aptos Narrow" panose="020B0004020202020204" pitchFamily="34" charset="0"/>
                <a:ea typeface="Aptos" panose="020B0004020202020204" pitchFamily="34" charset="0"/>
                <a:cs typeface="Times New Roman" panose="02020603050405020304" pitchFamily="18" charset="0"/>
              </a:rPr>
              <a:t>. https://doi.org/10.1021/jacs.5b08915.</a:t>
            </a:r>
          </a:p>
        </p:txBody>
      </p:sp>
      <p:pic>
        <p:nvPicPr>
          <p:cNvPr id="89" name="Picture 88">
            <a:extLst>
              <a:ext uri="{FF2B5EF4-FFF2-40B4-BE49-F238E27FC236}">
                <a16:creationId xmlns:a16="http://schemas.microsoft.com/office/drawing/2014/main" id="{E52AA675-BD6A-AAE2-6206-6C1EB9EDAB63}"/>
              </a:ext>
            </a:extLst>
          </p:cNvPr>
          <p:cNvPicPr>
            <a:picLocks noChangeAspect="1"/>
          </p:cNvPicPr>
          <p:nvPr/>
        </p:nvPicPr>
        <p:blipFill>
          <a:blip r:embed="rId10"/>
          <a:stretch>
            <a:fillRect/>
          </a:stretch>
        </p:blipFill>
        <p:spPr>
          <a:xfrm>
            <a:off x="15087600" y="16828604"/>
            <a:ext cx="13716000" cy="5731470"/>
          </a:xfrm>
          <a:prstGeom prst="rect">
            <a:avLst/>
          </a:prstGeom>
        </p:spPr>
      </p:pic>
      <p:sp>
        <p:nvSpPr>
          <p:cNvPr id="101" name="Rectangle 100">
            <a:extLst>
              <a:ext uri="{FF2B5EF4-FFF2-40B4-BE49-F238E27FC236}">
                <a16:creationId xmlns:a16="http://schemas.microsoft.com/office/drawing/2014/main" id="{19919C64-1FB9-AF2E-7CA9-24433095BD4F}"/>
              </a:ext>
            </a:extLst>
          </p:cNvPr>
          <p:cNvSpPr/>
          <p:nvPr/>
        </p:nvSpPr>
        <p:spPr>
          <a:xfrm>
            <a:off x="14859000" y="4637073"/>
            <a:ext cx="14173200" cy="2427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kern="100" dirty="0">
                <a:solidFill>
                  <a:schemeClr val="tx1"/>
                </a:solidFill>
                <a:latin typeface="Aptos Narrow" panose="020B0004020202020204" pitchFamily="34" charset="0"/>
                <a:ea typeface="Aptos" panose="020B0004020202020204" pitchFamily="34" charset="0"/>
                <a:cs typeface="Times New Roman" panose="02020603050405020304" pitchFamily="18" charset="0"/>
              </a:rPr>
              <a:t>Modification of surface ligands at surface of metal NPs and quantum dots (QDs) opens the door of numerous opportunities in terms of applications. Ligand stabilization can overcome challenges in perovskite QDs and LEDs , and organic reaction catalysis. Appropriate functionality allows for biological applications such as cell targeting and sensing, and so on.</a:t>
            </a:r>
            <a:endParaRPr lang="en-US" sz="3200" kern="100" dirty="0">
              <a:solidFill>
                <a:schemeClr val="tx1"/>
              </a:solidFill>
              <a:effectLst/>
              <a:latin typeface="Aptos Narrow" panose="020B0004020202020204" pitchFamily="34" charset="0"/>
              <a:ea typeface="Aptos" panose="020B0004020202020204" pitchFamily="34" charset="0"/>
              <a:cs typeface="Times New Roman" panose="02020603050405020304" pitchFamily="18" charset="0"/>
            </a:endParaRPr>
          </a:p>
        </p:txBody>
      </p:sp>
      <p:grpSp>
        <p:nvGrpSpPr>
          <p:cNvPr id="200" name="Group 199">
            <a:extLst>
              <a:ext uri="{FF2B5EF4-FFF2-40B4-BE49-F238E27FC236}">
                <a16:creationId xmlns:a16="http://schemas.microsoft.com/office/drawing/2014/main" id="{EF9D6202-00CA-F323-E884-FFFB52001636}"/>
              </a:ext>
            </a:extLst>
          </p:cNvPr>
          <p:cNvGrpSpPr/>
          <p:nvPr/>
        </p:nvGrpSpPr>
        <p:grpSpPr>
          <a:xfrm>
            <a:off x="14859000" y="23243771"/>
            <a:ext cx="14173200" cy="8865708"/>
            <a:chOff x="29355346" y="3854068"/>
            <a:chExt cx="14173200" cy="8865708"/>
          </a:xfrm>
        </p:grpSpPr>
        <p:pic>
          <p:nvPicPr>
            <p:cNvPr id="100" name="Picture 99">
              <a:extLst>
                <a:ext uri="{FF2B5EF4-FFF2-40B4-BE49-F238E27FC236}">
                  <a16:creationId xmlns:a16="http://schemas.microsoft.com/office/drawing/2014/main" id="{D147928D-5C01-6C24-C248-12073F0D5C1E}"/>
                </a:ext>
              </a:extLst>
            </p:cNvPr>
            <p:cNvPicPr>
              <a:picLocks noChangeAspect="1"/>
            </p:cNvPicPr>
            <p:nvPr/>
          </p:nvPicPr>
          <p:blipFill>
            <a:blip r:embed="rId11"/>
            <a:stretch>
              <a:fillRect/>
            </a:stretch>
          </p:blipFill>
          <p:spPr>
            <a:xfrm>
              <a:off x="29355346" y="7860394"/>
              <a:ext cx="14173200" cy="4859382"/>
            </a:xfrm>
            <a:prstGeom prst="rect">
              <a:avLst/>
            </a:prstGeom>
          </p:spPr>
        </p:pic>
        <p:grpSp>
          <p:nvGrpSpPr>
            <p:cNvPr id="199" name="Group 198">
              <a:extLst>
                <a:ext uri="{FF2B5EF4-FFF2-40B4-BE49-F238E27FC236}">
                  <a16:creationId xmlns:a16="http://schemas.microsoft.com/office/drawing/2014/main" id="{58746DA8-58E2-9B9C-3012-575C9CDFAB4A}"/>
                </a:ext>
              </a:extLst>
            </p:cNvPr>
            <p:cNvGrpSpPr/>
            <p:nvPr/>
          </p:nvGrpSpPr>
          <p:grpSpPr>
            <a:xfrm>
              <a:off x="29355346" y="3854068"/>
              <a:ext cx="14173200" cy="3207465"/>
              <a:chOff x="29355346" y="3854068"/>
              <a:chExt cx="14173200" cy="3207465"/>
            </a:xfrm>
          </p:grpSpPr>
          <p:sp>
            <p:nvSpPr>
              <p:cNvPr id="19" name="Rectangle 18">
                <a:extLst>
                  <a:ext uri="{FF2B5EF4-FFF2-40B4-BE49-F238E27FC236}">
                    <a16:creationId xmlns:a16="http://schemas.microsoft.com/office/drawing/2014/main" id="{2B5BF573-5EB7-95B0-E3F6-E71B40FEC112}"/>
                  </a:ext>
                </a:extLst>
              </p:cNvPr>
              <p:cNvSpPr/>
              <p:nvPr/>
            </p:nvSpPr>
            <p:spPr>
              <a:xfrm>
                <a:off x="29355346" y="3854068"/>
                <a:ext cx="14173200" cy="731520"/>
              </a:xfrm>
              <a:prstGeom prst="rect">
                <a:avLst/>
              </a:prstGeom>
              <a:solidFill>
                <a:schemeClr val="tx2">
                  <a:lumMod val="25000"/>
                  <a:lumOff val="75000"/>
                </a:schemeClr>
              </a:solidFill>
              <a:ln w="12700"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a:solidFill>
                      <a:prstClr val="black"/>
                    </a:solidFill>
                    <a:latin typeface="Arial Black" panose="020B0A04020102020204" pitchFamily="34" charset="0"/>
                    <a:cs typeface="Arial" panose="020B0604020202020204" pitchFamily="34" charset="0"/>
                  </a:rPr>
                  <a:t> Luminescent</a:t>
                </a:r>
                <a:r>
                  <a:rPr kumimoji="0" lang="en-US" sz="4400" b="0" i="0" u="none" strike="noStrike" kern="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 Nanocrystals</a:t>
                </a:r>
              </a:p>
            </p:txBody>
          </p:sp>
          <p:sp>
            <p:nvSpPr>
              <p:cNvPr id="102" name="Rectangle 101">
                <a:extLst>
                  <a:ext uri="{FF2B5EF4-FFF2-40B4-BE49-F238E27FC236}">
                    <a16:creationId xmlns:a16="http://schemas.microsoft.com/office/drawing/2014/main" id="{C0AF4A29-7A58-DD31-0932-8B33D7EA8234}"/>
                  </a:ext>
                </a:extLst>
              </p:cNvPr>
              <p:cNvSpPr/>
              <p:nvPr/>
            </p:nvSpPr>
            <p:spPr>
              <a:xfrm>
                <a:off x="29355346" y="4633868"/>
                <a:ext cx="14173200" cy="2427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kern="100" dirty="0">
                    <a:solidFill>
                      <a:schemeClr val="tx1"/>
                    </a:solidFill>
                    <a:effectLst/>
                    <a:latin typeface="Aptos Narrow" panose="020B0004020202020204" pitchFamily="34" charset="0"/>
                    <a:ea typeface="Aptos" panose="020B0004020202020204" pitchFamily="34" charset="0"/>
                    <a:cs typeface="Times New Roman" panose="02020603050405020304" pitchFamily="18" charset="0"/>
                  </a:rPr>
                  <a:t>Improvement of perovskite nanocrystals (NCs) of cesium lead halides has gathered lots of interest. Passivation of surface vacancies and preservation of the nanocrystal integrity can be brought with halide based multidentate polymer coating. Additional complexation of the ligand with halide-based salt inhibits the damaging effects of etching, and imparted colloidal and morphological stability. </a:t>
                </a:r>
              </a:p>
            </p:txBody>
          </p:sp>
        </p:grpSp>
      </p:grpSp>
      <p:pic>
        <p:nvPicPr>
          <p:cNvPr id="91" name="Picture 90">
            <a:extLst>
              <a:ext uri="{FF2B5EF4-FFF2-40B4-BE49-F238E27FC236}">
                <a16:creationId xmlns:a16="http://schemas.microsoft.com/office/drawing/2014/main" id="{6C361DDA-7028-0BC1-BD07-02BDB8AD5FFB}"/>
              </a:ext>
            </a:extLst>
          </p:cNvPr>
          <p:cNvPicPr>
            <a:picLocks noChangeAspect="1"/>
          </p:cNvPicPr>
          <p:nvPr/>
        </p:nvPicPr>
        <p:blipFill>
          <a:blip r:embed="rId12"/>
          <a:stretch>
            <a:fillRect/>
          </a:stretch>
        </p:blipFill>
        <p:spPr>
          <a:xfrm>
            <a:off x="29355346" y="7169911"/>
            <a:ext cx="14173200" cy="5699203"/>
          </a:xfrm>
          <a:prstGeom prst="rect">
            <a:avLst/>
          </a:prstGeom>
        </p:spPr>
      </p:pic>
      <p:grpSp>
        <p:nvGrpSpPr>
          <p:cNvPr id="203" name="Group 202">
            <a:extLst>
              <a:ext uri="{FF2B5EF4-FFF2-40B4-BE49-F238E27FC236}">
                <a16:creationId xmlns:a16="http://schemas.microsoft.com/office/drawing/2014/main" id="{01D334CB-BF03-5F6C-C48F-2C1270C504A7}"/>
              </a:ext>
            </a:extLst>
          </p:cNvPr>
          <p:cNvGrpSpPr/>
          <p:nvPr/>
        </p:nvGrpSpPr>
        <p:grpSpPr>
          <a:xfrm>
            <a:off x="29355346" y="3854068"/>
            <a:ext cx="14173200" cy="3216412"/>
            <a:chOff x="29355346" y="3854068"/>
            <a:chExt cx="14173200" cy="3216412"/>
          </a:xfrm>
        </p:grpSpPr>
        <p:sp>
          <p:nvSpPr>
            <p:cNvPr id="103" name="Rectangle 102">
              <a:extLst>
                <a:ext uri="{FF2B5EF4-FFF2-40B4-BE49-F238E27FC236}">
                  <a16:creationId xmlns:a16="http://schemas.microsoft.com/office/drawing/2014/main" id="{B41A5194-FC2D-33B6-5E41-28449B704C88}"/>
                </a:ext>
              </a:extLst>
            </p:cNvPr>
            <p:cNvSpPr/>
            <p:nvPr/>
          </p:nvSpPr>
          <p:spPr>
            <a:xfrm>
              <a:off x="29355346" y="4642815"/>
              <a:ext cx="14173200" cy="242766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kern="100" dirty="0">
                  <a:solidFill>
                    <a:schemeClr val="tx1"/>
                  </a:solidFill>
                  <a:latin typeface="Aptos Narrow" panose="020B0004020202020204" pitchFamily="34" charset="0"/>
                  <a:ea typeface="Aptos" panose="020B0004020202020204" pitchFamily="34" charset="0"/>
                  <a:cs typeface="Times New Roman" panose="02020603050405020304" pitchFamily="18" charset="0"/>
                </a:rPr>
                <a:t>QDs can be functionalized in such a way so that these are water-soluble QD and formation of QD bioconjugates on the surface bind specifically to target molecules and form stable conjugate complexes. Reported f</a:t>
              </a:r>
              <a:r>
                <a:rPr lang="en-US" sz="3200" kern="100" dirty="0">
                  <a:solidFill>
                    <a:schemeClr val="tx1"/>
                  </a:solidFill>
                  <a:effectLst/>
                  <a:latin typeface="Aptos Narrow" panose="020B0004020202020204" pitchFamily="34" charset="0"/>
                  <a:ea typeface="Aptos" panose="020B0004020202020204" pitchFamily="34" charset="0"/>
                  <a:cs typeface="Times New Roman" panose="02020603050405020304" pitchFamily="18" charset="0"/>
                </a:rPr>
                <a:t>luorescent resonance energy transfer (FRET) assays showed advantages in tuning the spectral </a:t>
              </a:r>
              <a:r>
                <a:rPr lang="en-US" sz="3200" kern="100">
                  <a:solidFill>
                    <a:schemeClr val="tx1"/>
                  </a:solidFill>
                  <a:effectLst/>
                  <a:latin typeface="Aptos Narrow" panose="020B0004020202020204" pitchFamily="34" charset="0"/>
                  <a:ea typeface="Aptos" panose="020B0004020202020204" pitchFamily="34" charset="0"/>
                  <a:cs typeface="Times New Roman" panose="02020603050405020304" pitchFamily="18" charset="0"/>
                </a:rPr>
                <a:t>overlap and </a:t>
              </a:r>
              <a:r>
                <a:rPr lang="en-US" sz="3200" kern="100" dirty="0">
                  <a:solidFill>
                    <a:schemeClr val="tx1"/>
                  </a:solidFill>
                  <a:effectLst/>
                  <a:latin typeface="Aptos Narrow" panose="020B0004020202020204" pitchFamily="34" charset="0"/>
                  <a:ea typeface="Aptos" panose="020B0004020202020204" pitchFamily="34" charset="0"/>
                  <a:cs typeface="Times New Roman" panose="02020603050405020304" pitchFamily="18" charset="0"/>
                </a:rPr>
                <a:t>configurations allowing a single QD donor to interact with multiple acceptors simultaneously.</a:t>
              </a:r>
            </a:p>
          </p:txBody>
        </p:sp>
        <p:sp>
          <p:nvSpPr>
            <p:cNvPr id="104" name="Rectangle 103">
              <a:extLst>
                <a:ext uri="{FF2B5EF4-FFF2-40B4-BE49-F238E27FC236}">
                  <a16:creationId xmlns:a16="http://schemas.microsoft.com/office/drawing/2014/main" id="{73A7D48C-BFF9-79BB-56CA-1F91644929FF}"/>
                </a:ext>
              </a:extLst>
            </p:cNvPr>
            <p:cNvSpPr/>
            <p:nvPr/>
          </p:nvSpPr>
          <p:spPr>
            <a:xfrm>
              <a:off x="29355346" y="3854068"/>
              <a:ext cx="14173200" cy="731520"/>
            </a:xfrm>
            <a:prstGeom prst="rect">
              <a:avLst/>
            </a:prstGeom>
            <a:solidFill>
              <a:schemeClr val="tx2">
                <a:lumMod val="25000"/>
                <a:lumOff val="75000"/>
              </a:schemeClr>
            </a:solidFill>
            <a:ln w="12700"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a:solidFill>
                    <a:prstClr val="black"/>
                  </a:solidFill>
                  <a:latin typeface="Arial Black" panose="020B0A04020102020204" pitchFamily="34" charset="0"/>
                  <a:cs typeface="Arial" panose="020B0604020202020204" pitchFamily="34" charset="0"/>
                </a:rPr>
                <a:t>FRET Based Sensing</a:t>
              </a:r>
              <a:endParaRPr kumimoji="0" lang="en-US" sz="4400" b="0" i="0" u="none" strike="noStrike" kern="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p:txBody>
        </p:sp>
      </p:grpSp>
      <p:grpSp>
        <p:nvGrpSpPr>
          <p:cNvPr id="107" name="Group 106">
            <a:extLst>
              <a:ext uri="{FF2B5EF4-FFF2-40B4-BE49-F238E27FC236}">
                <a16:creationId xmlns:a16="http://schemas.microsoft.com/office/drawing/2014/main" id="{5B52BF2C-49D4-F6A2-706C-D706002AAFE0}"/>
              </a:ext>
            </a:extLst>
          </p:cNvPr>
          <p:cNvGrpSpPr/>
          <p:nvPr/>
        </p:nvGrpSpPr>
        <p:grpSpPr>
          <a:xfrm>
            <a:off x="14859000" y="13296357"/>
            <a:ext cx="14173200" cy="3408376"/>
            <a:chOff x="14954954" y="13448757"/>
            <a:chExt cx="14173200" cy="3408376"/>
          </a:xfrm>
        </p:grpSpPr>
        <p:sp>
          <p:nvSpPr>
            <p:cNvPr id="105" name="Rectangle 104">
              <a:extLst>
                <a:ext uri="{FF2B5EF4-FFF2-40B4-BE49-F238E27FC236}">
                  <a16:creationId xmlns:a16="http://schemas.microsoft.com/office/drawing/2014/main" id="{BDDE3AE3-EFAF-29D2-7F5C-87CBF013C8EE}"/>
                </a:ext>
              </a:extLst>
            </p:cNvPr>
            <p:cNvSpPr/>
            <p:nvPr/>
          </p:nvSpPr>
          <p:spPr>
            <a:xfrm>
              <a:off x="14954954" y="13448757"/>
              <a:ext cx="14173200" cy="731520"/>
            </a:xfrm>
            <a:prstGeom prst="rect">
              <a:avLst/>
            </a:prstGeom>
            <a:solidFill>
              <a:schemeClr val="tx2">
                <a:lumMod val="25000"/>
                <a:lumOff val="75000"/>
              </a:schemeClr>
            </a:solidFill>
            <a:ln w="12700"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a:solidFill>
                    <a:prstClr val="black"/>
                  </a:solidFill>
                  <a:latin typeface="Arial Black" panose="020B0A04020102020204" pitchFamily="34" charset="0"/>
                  <a:ea typeface="Calibri" panose="020F0502020204030204" pitchFamily="34" charset="0"/>
                  <a:cs typeface="Arial" panose="020B0604020202020204" pitchFamily="34" charset="0"/>
                </a:rPr>
                <a:t>Contrast Agents for </a:t>
              </a:r>
              <a:r>
                <a:rPr lang="en-US" sz="4400" kern="0" baseline="30000" dirty="0">
                  <a:solidFill>
                    <a:prstClr val="black"/>
                  </a:solidFill>
                  <a:latin typeface="Arial Black" panose="020B0A04020102020204" pitchFamily="34" charset="0"/>
                  <a:ea typeface="Calibri" panose="020F0502020204030204" pitchFamily="34" charset="0"/>
                  <a:cs typeface="Arial" panose="020B0604020202020204" pitchFamily="34" charset="0"/>
                </a:rPr>
                <a:t>19</a:t>
              </a:r>
              <a:r>
                <a:rPr lang="en-US" sz="4400" kern="0" dirty="0">
                  <a:solidFill>
                    <a:prstClr val="black"/>
                  </a:solidFill>
                  <a:latin typeface="Arial Black" panose="020B0A04020102020204" pitchFamily="34" charset="0"/>
                  <a:ea typeface="Calibri" panose="020F0502020204030204" pitchFamily="34" charset="0"/>
                  <a:cs typeface="Arial" panose="020B0604020202020204" pitchFamily="34" charset="0"/>
                </a:rPr>
                <a:t>F – MRI </a:t>
              </a:r>
              <a:endParaRPr kumimoji="0" lang="en-US" sz="4400" b="0" i="0" u="none" strike="noStrike" kern="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Arial" panose="020B0604020202020204" pitchFamily="34" charset="0"/>
              </a:endParaRPr>
            </a:p>
          </p:txBody>
        </p:sp>
        <p:sp>
          <p:nvSpPr>
            <p:cNvPr id="106" name="Rectangle 105">
              <a:extLst>
                <a:ext uri="{FF2B5EF4-FFF2-40B4-BE49-F238E27FC236}">
                  <a16:creationId xmlns:a16="http://schemas.microsoft.com/office/drawing/2014/main" id="{3D023AC5-95D5-E8B2-79D5-1F96386A22BB}"/>
                </a:ext>
              </a:extLst>
            </p:cNvPr>
            <p:cNvSpPr/>
            <p:nvPr/>
          </p:nvSpPr>
          <p:spPr>
            <a:xfrm>
              <a:off x="14954954" y="14228295"/>
              <a:ext cx="14173200" cy="2628838"/>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kern="100" dirty="0">
                  <a:solidFill>
                    <a:schemeClr val="tx1"/>
                  </a:solidFill>
                  <a:latin typeface="Aptos Narrow" panose="020B0004020202020204" pitchFamily="34" charset="0"/>
                  <a:ea typeface="Aptos" panose="020B0004020202020204" pitchFamily="34" charset="0"/>
                  <a:cs typeface="Times New Roman" panose="02020603050405020304" pitchFamily="18" charset="0"/>
                </a:rPr>
                <a:t>Fluorine-19 based MRI (</a:t>
              </a:r>
              <a:r>
                <a:rPr lang="en-US" sz="3200" kern="100" baseline="30000" dirty="0">
                  <a:solidFill>
                    <a:schemeClr val="tx1"/>
                  </a:solidFill>
                  <a:latin typeface="Aptos Narrow" panose="020B0004020202020204" pitchFamily="34" charset="0"/>
                  <a:ea typeface="Aptos" panose="020B0004020202020204" pitchFamily="34" charset="0"/>
                  <a:cs typeface="Times New Roman" panose="02020603050405020304" pitchFamily="18" charset="0"/>
                </a:rPr>
                <a:t>19</a:t>
              </a:r>
              <a:r>
                <a:rPr lang="en-US" sz="3200" kern="100" dirty="0">
                  <a:solidFill>
                    <a:schemeClr val="tx1"/>
                  </a:solidFill>
                  <a:latin typeface="Aptos Narrow" panose="020B0004020202020204" pitchFamily="34" charset="0"/>
                  <a:ea typeface="Aptos" panose="020B0004020202020204" pitchFamily="34" charset="0"/>
                  <a:cs typeface="Times New Roman" panose="02020603050405020304" pitchFamily="18" charset="0"/>
                </a:rPr>
                <a:t>F-MRI) has multiple reasons to be considered significant: the isotopes exhibit a high gyromagnetic ratio,100% natural abundance, very low traces of intrinsic fluorine in biological tissues (i.e. fluorine labeling allows easy visualization in vivo). Water solubility and enhancement of signals remain a challenge while designing a contrast agent for that.</a:t>
              </a:r>
              <a:endParaRPr lang="en-US" sz="3200" kern="100" dirty="0">
                <a:solidFill>
                  <a:schemeClr val="tx1"/>
                </a:solidFill>
                <a:effectLst/>
                <a:latin typeface="Aptos Narrow" panose="020B0004020202020204" pitchFamily="34" charset="0"/>
                <a:ea typeface="Aptos" panose="020B0004020202020204" pitchFamily="34" charset="0"/>
                <a:cs typeface="Times New Roman" panose="02020603050405020304" pitchFamily="18" charset="0"/>
              </a:endParaRPr>
            </a:p>
          </p:txBody>
        </p:sp>
      </p:grpSp>
      <p:pic>
        <p:nvPicPr>
          <p:cNvPr id="196" name="Picture 195">
            <a:extLst>
              <a:ext uri="{FF2B5EF4-FFF2-40B4-BE49-F238E27FC236}">
                <a16:creationId xmlns:a16="http://schemas.microsoft.com/office/drawing/2014/main" id="{C867214A-BCEC-C438-E4F2-CB8661BB304A}"/>
              </a:ext>
            </a:extLst>
          </p:cNvPr>
          <p:cNvPicPr>
            <a:picLocks noChangeAspect="1"/>
          </p:cNvPicPr>
          <p:nvPr/>
        </p:nvPicPr>
        <p:blipFill>
          <a:blip r:embed="rId13"/>
          <a:stretch>
            <a:fillRect/>
          </a:stretch>
        </p:blipFill>
        <p:spPr>
          <a:xfrm>
            <a:off x="15316200" y="7115468"/>
            <a:ext cx="13258800" cy="6094771"/>
          </a:xfrm>
          <a:prstGeom prst="rect">
            <a:avLst/>
          </a:prstGeom>
        </p:spPr>
      </p:pic>
      <p:pic>
        <p:nvPicPr>
          <p:cNvPr id="205" name="Picture 204">
            <a:extLst>
              <a:ext uri="{FF2B5EF4-FFF2-40B4-BE49-F238E27FC236}">
                <a16:creationId xmlns:a16="http://schemas.microsoft.com/office/drawing/2014/main" id="{EBEE3838-B79E-57BD-957B-0590CDF2884F}"/>
              </a:ext>
            </a:extLst>
          </p:cNvPr>
          <p:cNvPicPr>
            <a:picLocks noChangeAspect="1"/>
          </p:cNvPicPr>
          <p:nvPr/>
        </p:nvPicPr>
        <p:blipFill>
          <a:blip r:embed="rId14"/>
          <a:stretch>
            <a:fillRect/>
          </a:stretch>
        </p:blipFill>
        <p:spPr>
          <a:xfrm>
            <a:off x="29355346" y="17415171"/>
            <a:ext cx="14173200" cy="5318351"/>
          </a:xfrm>
          <a:prstGeom prst="rect">
            <a:avLst/>
          </a:prstGeom>
        </p:spPr>
      </p:pic>
      <p:sp>
        <p:nvSpPr>
          <p:cNvPr id="207" name="Rectangle 206">
            <a:extLst>
              <a:ext uri="{FF2B5EF4-FFF2-40B4-BE49-F238E27FC236}">
                <a16:creationId xmlns:a16="http://schemas.microsoft.com/office/drawing/2014/main" id="{1597E851-EF7B-D2B3-B457-51D04E7B544C}"/>
              </a:ext>
            </a:extLst>
          </p:cNvPr>
          <p:cNvSpPr/>
          <p:nvPr/>
        </p:nvSpPr>
        <p:spPr>
          <a:xfrm>
            <a:off x="29355346" y="14027877"/>
            <a:ext cx="14173200" cy="2628838"/>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151515"/>
                </a:solidFill>
                <a:latin typeface="Roboto" panose="02000000000000000000" pitchFamily="2" charset="0"/>
              </a:rPr>
              <a:t>B</a:t>
            </a:r>
            <a:r>
              <a:rPr lang="en-US" sz="3200" b="0" i="0" dirty="0">
                <a:solidFill>
                  <a:srgbClr val="151515"/>
                </a:solidFill>
                <a:effectLst/>
                <a:latin typeface="Roboto" panose="02000000000000000000" pitchFamily="2" charset="0"/>
              </a:rPr>
              <a:t>iocompatible </a:t>
            </a:r>
            <a:r>
              <a:rPr lang="en-US" sz="3200" dirty="0">
                <a:solidFill>
                  <a:srgbClr val="151515"/>
                </a:solidFill>
                <a:latin typeface="Roboto" panose="02000000000000000000" pitchFamily="2" charset="0"/>
              </a:rPr>
              <a:t>c</a:t>
            </a:r>
            <a:r>
              <a:rPr lang="en-US" sz="3200" b="0" i="0" dirty="0">
                <a:solidFill>
                  <a:srgbClr val="151515"/>
                </a:solidFill>
                <a:effectLst/>
                <a:latin typeface="Roboto" panose="02000000000000000000" pitchFamily="2" charset="0"/>
              </a:rPr>
              <a:t>oating via </a:t>
            </a:r>
            <a:r>
              <a:rPr lang="en-US" sz="3200" b="0" i="0" dirty="0" err="1">
                <a:solidFill>
                  <a:srgbClr val="151515"/>
                </a:solidFill>
                <a:effectLst/>
                <a:latin typeface="Roboto" panose="02000000000000000000" pitchFamily="2" charset="0"/>
              </a:rPr>
              <a:t>multicoordinating</a:t>
            </a:r>
            <a:r>
              <a:rPr lang="en-US" sz="3200" b="0" i="0" dirty="0">
                <a:solidFill>
                  <a:srgbClr val="151515"/>
                </a:solidFill>
                <a:effectLst/>
                <a:latin typeface="Roboto" panose="02000000000000000000" pitchFamily="2" charset="0"/>
              </a:rPr>
              <a:t> imidazole- and zwitterion-based ligands to QDs permits the introduction of reactive and biomolecular groups for further conjugation and targeting. These QDs can track pH changes and detect Fe ions and cysteine through charge-transfer interactions. </a:t>
            </a:r>
            <a:r>
              <a:rPr lang="en-US" sz="3200" dirty="0">
                <a:solidFill>
                  <a:srgbClr val="151515"/>
                </a:solidFill>
                <a:latin typeface="Roboto" panose="02000000000000000000" pitchFamily="2" charset="0"/>
              </a:rPr>
              <a:t>F</a:t>
            </a:r>
            <a:r>
              <a:rPr lang="en-US" sz="3200" b="0" i="0" dirty="0">
                <a:solidFill>
                  <a:srgbClr val="151515"/>
                </a:solidFill>
                <a:effectLst/>
                <a:latin typeface="Roboto" panose="02000000000000000000" pitchFamily="2" charset="0"/>
              </a:rPr>
              <a:t>olic acid-functionalized ligands attached QDs could effectively target cancer cells.</a:t>
            </a:r>
            <a:endParaRPr lang="en-US" sz="3200" kern="100" dirty="0">
              <a:solidFill>
                <a:schemeClr val="tx1"/>
              </a:solidFill>
              <a:effectLst/>
              <a:latin typeface="Aptos Narrow" panose="020B0004020202020204" pitchFamily="34" charset="0"/>
              <a:ea typeface="Aptos" panose="020B0004020202020204" pitchFamily="34" charset="0"/>
              <a:cs typeface="Times New Roman" panose="02020603050405020304" pitchFamily="18" charset="0"/>
            </a:endParaRPr>
          </a:p>
        </p:txBody>
      </p:sp>
      <p:sp>
        <p:nvSpPr>
          <p:cNvPr id="209" name="Rectangle 208">
            <a:extLst>
              <a:ext uri="{FF2B5EF4-FFF2-40B4-BE49-F238E27FC236}">
                <a16:creationId xmlns:a16="http://schemas.microsoft.com/office/drawing/2014/main" id="{0165EB7E-A58D-BA49-C522-8B8D91AF003F}"/>
              </a:ext>
            </a:extLst>
          </p:cNvPr>
          <p:cNvSpPr/>
          <p:nvPr/>
        </p:nvSpPr>
        <p:spPr>
          <a:xfrm>
            <a:off x="29355346" y="13296357"/>
            <a:ext cx="14173200" cy="731520"/>
          </a:xfrm>
          <a:prstGeom prst="rect">
            <a:avLst/>
          </a:prstGeom>
          <a:solidFill>
            <a:schemeClr val="tx2">
              <a:lumMod val="25000"/>
              <a:lumOff val="75000"/>
            </a:schemeClr>
          </a:solidFill>
          <a:ln w="12700" cap="flat" cmpd="sng" algn="ctr">
            <a:solidFill>
              <a:srgbClr val="44546A">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a:solidFill>
                  <a:prstClr val="black"/>
                </a:solidFill>
                <a:latin typeface="Arial Black" panose="020B0A04020102020204" pitchFamily="34" charset="0"/>
                <a:cs typeface="Arial" panose="020B0604020202020204" pitchFamily="34" charset="0"/>
              </a:rPr>
              <a:t>Medical Diagnosis</a:t>
            </a:r>
            <a:endParaRPr kumimoji="0" lang="en-US" sz="4400" b="0" i="0" u="none" strike="noStrike" kern="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p:txBody>
      </p:sp>
    </p:spTree>
    <p:extLst>
      <p:ext uri="{BB962C8B-B14F-4D97-AF65-F5344CB8AC3E}">
        <p14:creationId xmlns:p14="http://schemas.microsoft.com/office/powerpoint/2010/main" val="11204657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3051</TotalTime>
  <Words>960</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Aptos</vt:lpstr>
      <vt:lpstr>Aptos Display</vt:lpstr>
      <vt:lpstr>Aptos Narrow</vt:lpstr>
      <vt:lpstr>Arial</vt:lpstr>
      <vt:lpstr>Arial Black</vt:lpstr>
      <vt:lpstr>Calibri</vt:lpstr>
      <vt:lpstr>Gill Sans MT</vt:lpstr>
      <vt:lpstr>Roboto</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Zunayed Mahmud Shuva</dc:creator>
  <cp:lastModifiedBy>Zunayed Mahmud Shuva</cp:lastModifiedBy>
  <cp:revision>33</cp:revision>
  <dcterms:created xsi:type="dcterms:W3CDTF">2024-12-31T00:11:10Z</dcterms:created>
  <dcterms:modified xsi:type="dcterms:W3CDTF">2025-01-02T03:04:57Z</dcterms:modified>
</cp:coreProperties>
</file>